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9"/>
  </p:notesMasterIdLst>
  <p:sldIdLst>
    <p:sldId id="256" r:id="rId2"/>
    <p:sldId id="257" r:id="rId3"/>
    <p:sldId id="258" r:id="rId4"/>
    <p:sldId id="259" r:id="rId5"/>
    <p:sldId id="260" r:id="rId6"/>
    <p:sldId id="261" r:id="rId7"/>
    <p:sldId id="264" r:id="rId8"/>
    <p:sldId id="263" r:id="rId9"/>
    <p:sldId id="275" r:id="rId10"/>
    <p:sldId id="291" r:id="rId11"/>
    <p:sldId id="293" r:id="rId12"/>
    <p:sldId id="273" r:id="rId13"/>
    <p:sldId id="262" r:id="rId14"/>
    <p:sldId id="274" r:id="rId15"/>
    <p:sldId id="272" r:id="rId16"/>
    <p:sldId id="285" r:id="rId17"/>
    <p:sldId id="268" r:id="rId18"/>
    <p:sldId id="267" r:id="rId19"/>
    <p:sldId id="287" r:id="rId20"/>
    <p:sldId id="270" r:id="rId21"/>
    <p:sldId id="271" r:id="rId22"/>
    <p:sldId id="289" r:id="rId23"/>
    <p:sldId id="292" r:id="rId24"/>
    <p:sldId id="266" r:id="rId25"/>
    <p:sldId id="265" r:id="rId26"/>
    <p:sldId id="286" r:id="rId27"/>
    <p:sldId id="269" r:id="rId28"/>
    <p:sldId id="277" r:id="rId29"/>
    <p:sldId id="278" r:id="rId30"/>
    <p:sldId id="279" r:id="rId31"/>
    <p:sldId id="280" r:id="rId32"/>
    <p:sldId id="281" r:id="rId33"/>
    <p:sldId id="288" r:id="rId34"/>
    <p:sldId id="290" r:id="rId35"/>
    <p:sldId id="282" r:id="rId36"/>
    <p:sldId id="283" r:id="rId37"/>
    <p:sldId id="284"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5" autoAdjust="0"/>
    <p:restoredTop sz="75647" autoAdjust="0"/>
  </p:normalViewPr>
  <p:slideViewPr>
    <p:cSldViewPr snapToGrid="0">
      <p:cViewPr varScale="1">
        <p:scale>
          <a:sx n="80" d="100"/>
          <a:sy n="80" d="100"/>
        </p:scale>
        <p:origin x="102" y="2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1F2621-5909-4FBC-9587-73A1447D7985}" type="datetimeFigureOut">
              <a:rPr lang="en-US" smtClean="0"/>
              <a:t>3/17/2023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2A1A29-BA64-4EFE-998A-FCCEC2F401E2}" type="slidenum">
              <a:rPr lang="en-US" smtClean="0"/>
              <a:t>‹#›</a:t>
            </a:fld>
            <a:endParaRPr lang="en-US"/>
          </a:p>
        </p:txBody>
      </p:sp>
    </p:spTree>
    <p:extLst>
      <p:ext uri="{BB962C8B-B14F-4D97-AF65-F5344CB8AC3E}">
        <p14:creationId xmlns:p14="http://schemas.microsoft.com/office/powerpoint/2010/main" val="796963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internetsociety.org/internet/history-internet/brief-history-internet/"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1</a:t>
            </a:fld>
            <a:endParaRPr lang="en-US"/>
          </a:p>
        </p:txBody>
      </p:sp>
    </p:spTree>
    <p:extLst>
      <p:ext uri="{BB962C8B-B14F-4D97-AF65-F5344CB8AC3E}">
        <p14:creationId xmlns:p14="http://schemas.microsoft.com/office/powerpoint/2010/main" val="1925805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2</a:t>
            </a:fld>
            <a:endParaRPr lang="en-US"/>
          </a:p>
        </p:txBody>
      </p:sp>
    </p:spTree>
    <p:extLst>
      <p:ext uri="{BB962C8B-B14F-4D97-AF65-F5344CB8AC3E}">
        <p14:creationId xmlns:p14="http://schemas.microsoft.com/office/powerpoint/2010/main" val="1522058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very first radio signal that was purposely sent occurred in summer of 1865 by a Dr.</a:t>
            </a:r>
            <a:r>
              <a:rPr lang="en-US" baseline="0" dirty="0" smtClean="0"/>
              <a:t> (a dentist) </a:t>
            </a:r>
            <a:r>
              <a:rPr lang="en-US" baseline="0" dirty="0" err="1" smtClean="0"/>
              <a:t>Mahlon</a:t>
            </a:r>
            <a:r>
              <a:rPr lang="en-US" baseline="0" dirty="0" smtClean="0"/>
              <a:t> Loomis sent a signal up a wire suspended by a kit to a similar arrangement 18 miles away.  (See:  “200 Meters &amp; Down” by Clinton </a:t>
            </a:r>
            <a:r>
              <a:rPr lang="en-US" baseline="0" dirty="0" err="1" smtClean="0"/>
              <a:t>DeSoto</a:t>
            </a:r>
            <a:r>
              <a:rPr lang="en-US" baseline="0" dirty="0" smtClean="0"/>
              <a:t>, page 11)  Through the late 1800’s folks like Marconi and Tesla were experimenting with radio and in the first years of the 1900’s one can safely say amateur radio was born.   The ARRL was founded by Hiram Percy Maxim in 1914.    </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3</a:t>
            </a:fld>
            <a:endParaRPr lang="en-US"/>
          </a:p>
        </p:txBody>
      </p:sp>
    </p:spTree>
    <p:extLst>
      <p:ext uri="{BB962C8B-B14F-4D97-AF65-F5344CB8AC3E}">
        <p14:creationId xmlns:p14="http://schemas.microsoft.com/office/powerpoint/2010/main" val="2180810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QST, October 1935 by Clinton </a:t>
            </a:r>
            <a:r>
              <a:rPr lang="en-US" dirty="0" err="1" smtClean="0"/>
              <a:t>DeSoto</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5</a:t>
            </a:fld>
            <a:endParaRPr lang="en-US"/>
          </a:p>
        </p:txBody>
      </p:sp>
    </p:spTree>
    <p:extLst>
      <p:ext uri="{BB962C8B-B14F-4D97-AF65-F5344CB8AC3E}">
        <p14:creationId xmlns:p14="http://schemas.microsoft.com/office/powerpoint/2010/main" val="809757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what ever reason the FCC dropped the logging requirement in 1982. </a:t>
            </a:r>
            <a:r>
              <a:rPr lang="en-US" baseline="0" dirty="0" smtClean="0"/>
              <a:t> So the question today is “Why do we log QSO’s today?”  Is it just that old habits die hard?  For the fun of it?  I’m sure that if we did a survey among hams that still log QSO I’m sure we would find that so do it out of habit and some just because they what to keep track of who they have worked.  But I believe the biggest reason is for the purpose of chasing awards.  But understand for awards it more than just logging, there also has to be “confirmation”   In short both participants have to log the QSO and then send confirmation.  And the properties of that conversation must agree.  Let’s look at this a bit closer…. </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6</a:t>
            </a:fld>
            <a:endParaRPr lang="en-US"/>
          </a:p>
        </p:txBody>
      </p:sp>
    </p:spTree>
    <p:extLst>
      <p:ext uri="{BB962C8B-B14F-4D97-AF65-F5344CB8AC3E}">
        <p14:creationId xmlns:p14="http://schemas.microsoft.com/office/powerpoint/2010/main" val="737869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Needless to say the computer and Ham radio went together like Champaign and strawberries, a match made in heaven.  The computer had</a:t>
            </a:r>
            <a:r>
              <a:rPr lang="en-US" baseline="0" dirty="0" smtClean="0"/>
              <a:t> a hundred uses in ham radio from sending and receiving RTTY to designing antennas and circuits.   And one if the uses was naturally logging.</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9</a:t>
            </a:fld>
            <a:endParaRPr lang="en-US"/>
          </a:p>
        </p:txBody>
      </p:sp>
    </p:spTree>
    <p:extLst>
      <p:ext uri="{BB962C8B-B14F-4D97-AF65-F5344CB8AC3E}">
        <p14:creationId xmlns:p14="http://schemas.microsoft.com/office/powerpoint/2010/main" val="2485346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program if from the book called “The Giant Book of Computer Software” published by 73 Magazine and was first published in 1981.</a:t>
            </a:r>
            <a:r>
              <a:rPr lang="en-US" baseline="0" dirty="0" smtClean="0"/>
              <a:t>  This book is from my personal collection.</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10</a:t>
            </a:fld>
            <a:endParaRPr lang="en-US"/>
          </a:p>
        </p:txBody>
      </p:sp>
    </p:spTree>
    <p:extLst>
      <p:ext uri="{BB962C8B-B14F-4D97-AF65-F5344CB8AC3E}">
        <p14:creationId xmlns:p14="http://schemas.microsoft.com/office/powerpoint/2010/main" val="2862176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two program I wrote for the Commodore computer back when I first</a:t>
            </a:r>
            <a:r>
              <a:rPr lang="en-US" baseline="0" dirty="0" smtClean="0"/>
              <a:t> got into computers.  At the time I didn’t know computers would become my passion and my profession that would span 35 years.   The “Put the DX World on the Screen was a program that would allow you to type in a prefix and tell you what country it was and give you’re the bearing, distance and MUF (Maximum Usable Frequency) to the country in question.  The MUF portion of the program was taken from a program called minim-</a:t>
            </a:r>
            <a:r>
              <a:rPr lang="en-US" baseline="0" dirty="0" err="1" smtClean="0"/>
              <a:t>muf</a:t>
            </a:r>
            <a:r>
              <a:rPr lang="en-US" baseline="0" dirty="0" smtClean="0"/>
              <a:t> which I converted to Commodore/Microsoft BASIC.  The Random VIC program was one of the very first program I wrote.  I wrote it for the commodore Vic 20 which had a whopping 3.5K of free </a:t>
            </a:r>
            <a:r>
              <a:rPr lang="en-US" baseline="0" dirty="0" smtClean="0"/>
              <a:t>RAM and </a:t>
            </a:r>
            <a:r>
              <a:rPr lang="en-US" baseline="0" dirty="0" smtClean="0"/>
              <a:t>was loaded from a cassette</a:t>
            </a:r>
            <a:r>
              <a:rPr lang="en-US" baseline="0" dirty="0" smtClean="0"/>
              <a:t>.  The Vic 20 was my very first computer….  Now let’s turn our attention to logging software in particular.</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11</a:t>
            </a:fld>
            <a:endParaRPr lang="en-US"/>
          </a:p>
        </p:txBody>
      </p:sp>
    </p:spTree>
    <p:extLst>
      <p:ext uri="{BB962C8B-B14F-4D97-AF65-F5344CB8AC3E}">
        <p14:creationId xmlns:p14="http://schemas.microsoft.com/office/powerpoint/2010/main" val="2311885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just too many logging programs to call out here.</a:t>
            </a:r>
            <a:r>
              <a:rPr lang="en-US" baseline="0" dirty="0" smtClean="0"/>
              <a:t>  But the provided link should give you an idea of just what's available today.  Logging programs can be broken down into two basic categories.  One for contesting and one for everyday use and yes some can be adapted or extended to do both.  From my perspective the most popular are:  Ham Radio Deluxe, LogBook4OM, N1MM, N3FJP, and QRZ.  There are many </a:t>
            </a:r>
            <a:r>
              <a:rPr lang="en-US" baseline="0" dirty="0" err="1" smtClean="0"/>
              <a:t>many</a:t>
            </a:r>
            <a:r>
              <a:rPr lang="en-US" baseline="0" dirty="0" smtClean="0"/>
              <a:t> more.  Note that QRZ is an online log book while the others are installed on your local hard drive.  Note that I did not include </a:t>
            </a:r>
            <a:r>
              <a:rPr lang="en-US" baseline="0" dirty="0" err="1" smtClean="0"/>
              <a:t>LoTW</a:t>
            </a:r>
            <a:r>
              <a:rPr lang="en-US" baseline="0" dirty="0" smtClean="0"/>
              <a:t> in this list.  I consider </a:t>
            </a:r>
            <a:r>
              <a:rPr lang="en-US" baseline="0" dirty="0" err="1" smtClean="0"/>
              <a:t>LoTW</a:t>
            </a:r>
            <a:r>
              <a:rPr lang="en-US" baseline="0" dirty="0" smtClean="0"/>
              <a:t> a cloud based QSO database and not a logging program per </a:t>
            </a:r>
            <a:r>
              <a:rPr lang="en-US" baseline="0" dirty="0" err="1" smtClean="0"/>
              <a:t>sa</a:t>
            </a:r>
            <a:r>
              <a:rPr lang="en-US" baseline="0" dirty="0" smtClean="0"/>
              <a:t> given that it doesn’t have a user interface suitable for direct data entry of QSO information. </a:t>
            </a:r>
            <a:r>
              <a:rPr lang="en-US" baseline="0" dirty="0" err="1" smtClean="0"/>
              <a:t>LoTW</a:t>
            </a:r>
            <a:r>
              <a:rPr lang="en-US" baseline="0" dirty="0" smtClean="0"/>
              <a:t> depends on other input systems such as those mentioned above. </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12</a:t>
            </a:fld>
            <a:endParaRPr lang="en-US"/>
          </a:p>
        </p:txBody>
      </p:sp>
    </p:spTree>
    <p:extLst>
      <p:ext uri="{BB962C8B-B14F-4D97-AF65-F5344CB8AC3E}">
        <p14:creationId xmlns:p14="http://schemas.microsoft.com/office/powerpoint/2010/main" val="2375240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a:t>
            </a:r>
            <a:r>
              <a:rPr lang="en-US" dirty="0" smtClean="0">
                <a:hlinkClick r:id="rId3"/>
              </a:rPr>
              <a:t>A Brief History of the Internet - Internet Society</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13</a:t>
            </a:fld>
            <a:endParaRPr lang="en-US"/>
          </a:p>
        </p:txBody>
      </p:sp>
    </p:spTree>
    <p:extLst>
      <p:ext uri="{BB962C8B-B14F-4D97-AF65-F5344CB8AC3E}">
        <p14:creationId xmlns:p14="http://schemas.microsoft.com/office/powerpoint/2010/main" val="901724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example of my own log book as</a:t>
            </a:r>
            <a:r>
              <a:rPr lang="en-US" baseline="0" dirty="0" smtClean="0"/>
              <a:t> seen via Windows Notepad.  Although there are several hundred records in this file this shows and excerpt of just two separate QSO’s.   Note that each QSO entry is terminated with an &lt;</a:t>
            </a:r>
            <a:r>
              <a:rPr lang="en-US" baseline="0" dirty="0" err="1" smtClean="0"/>
              <a:t>eor</a:t>
            </a:r>
            <a:r>
              <a:rPr lang="en-US" baseline="0" dirty="0" smtClean="0"/>
              <a:t>&gt; label which indicates the end of a given record.  The advantage to this format is each record can be of a different length and the fields do not need to be stored in any specific order.  The only requirement is each record must use </a:t>
            </a:r>
            <a:r>
              <a:rPr lang="en-US" baseline="0" dirty="0" smtClean="0"/>
              <a:t>the standard labels </a:t>
            </a:r>
            <a:r>
              <a:rPr lang="en-US" baseline="0" dirty="0" smtClean="0"/>
              <a:t>and that the length of each field be indicated.  &lt;</a:t>
            </a:r>
            <a:r>
              <a:rPr lang="en-US" baseline="0" dirty="0" err="1" smtClean="0"/>
              <a:t>label:length</a:t>
            </a:r>
            <a:r>
              <a:rPr lang="en-US" baseline="0" dirty="0" smtClean="0"/>
              <a:t>&gt;data &lt;</a:t>
            </a:r>
            <a:r>
              <a:rPr lang="en-US" baseline="0" dirty="0" err="1" smtClean="0"/>
              <a:t>label:length</a:t>
            </a:r>
            <a:r>
              <a:rPr lang="en-US" baseline="0" dirty="0" smtClean="0"/>
              <a:t>&gt;data   Example 1:  &lt;call:6&gt;WB7RLX  Example 2: &lt;call:4&gt;W7SU</a:t>
            </a:r>
          </a:p>
          <a:p>
            <a:endParaRPr lang="en-US" baseline="0" dirty="0" smtClean="0"/>
          </a:p>
          <a:p>
            <a:r>
              <a:rPr lang="en-US" baseline="0" dirty="0" smtClean="0"/>
              <a:t>The key purpose of the ADIF format is to provide a means of transferring logbook data from one system to another such as when uploading your logbook to QRZ or </a:t>
            </a:r>
            <a:r>
              <a:rPr lang="en-US" baseline="0" dirty="0" err="1" smtClean="0"/>
              <a:t>LoTW</a:t>
            </a:r>
            <a:r>
              <a:rPr lang="en-US" baseline="0" dirty="0" smtClean="0"/>
              <a:t>.  Writing parsers for ADIF files is fairly simple.</a:t>
            </a:r>
          </a:p>
          <a:p>
            <a:endParaRPr lang="en-US" baseline="0" dirty="0" smtClean="0"/>
          </a:p>
          <a:p>
            <a:r>
              <a:rPr lang="en-US" baseline="0" dirty="0" smtClean="0"/>
              <a:t>The ADIF format is dynamic and is constantly being amended to include additional </a:t>
            </a:r>
            <a:r>
              <a:rPr lang="en-US" baseline="0" dirty="0" smtClean="0"/>
              <a:t>labels.  </a:t>
            </a:r>
            <a:r>
              <a:rPr lang="en-US" baseline="0" dirty="0" smtClean="0"/>
              <a:t>The current ADIF standard is version 3.1.4 (as of March 2023)</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15</a:t>
            </a:fld>
            <a:endParaRPr lang="en-US"/>
          </a:p>
        </p:txBody>
      </p:sp>
    </p:spTree>
    <p:extLst>
      <p:ext uri="{BB962C8B-B14F-4D97-AF65-F5344CB8AC3E}">
        <p14:creationId xmlns:p14="http://schemas.microsoft.com/office/powerpoint/2010/main" val="4098073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dive into Log Book of the World</a:t>
            </a:r>
            <a:r>
              <a:rPr lang="en-US" baseline="0" dirty="0" smtClean="0"/>
              <a:t> aka: </a:t>
            </a:r>
            <a:r>
              <a:rPr lang="en-US" baseline="0" dirty="0" err="1" smtClean="0"/>
              <a:t>LoTW</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16</a:t>
            </a:fld>
            <a:endParaRPr lang="en-US"/>
          </a:p>
        </p:txBody>
      </p:sp>
    </p:spTree>
    <p:extLst>
      <p:ext uri="{BB962C8B-B14F-4D97-AF65-F5344CB8AC3E}">
        <p14:creationId xmlns:p14="http://schemas.microsoft.com/office/powerpoint/2010/main" val="684974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biggest pro is that QSO’s confirmed by </a:t>
            </a:r>
            <a:r>
              <a:rPr lang="en-US" dirty="0" err="1" smtClean="0"/>
              <a:t>LoTW</a:t>
            </a:r>
            <a:r>
              <a:rPr lang="en-US" dirty="0" smtClean="0"/>
              <a:t> are recognized by the ARRL.</a:t>
            </a:r>
            <a:r>
              <a:rPr lang="en-US" baseline="0" dirty="0" smtClean="0"/>
              <a:t>   It’s second biggest pro is it uses military grade public key/private key security system.  </a:t>
            </a:r>
            <a:r>
              <a:rPr lang="en-US" baseline="0" dirty="0" smtClean="0"/>
              <a:t>In </a:t>
            </a:r>
            <a:r>
              <a:rPr lang="en-US" baseline="0" dirty="0" smtClean="0"/>
              <a:t>short that means that no one else can upload to your logbook.  This also happens to be one of it’s biggest cons.  Setting up this public/private key security is complicated and takes time and it requires you to configure which ever logging program you are using to use the </a:t>
            </a:r>
            <a:r>
              <a:rPr lang="en-US" baseline="0" dirty="0" err="1" smtClean="0"/>
              <a:t>LoTW</a:t>
            </a:r>
            <a:r>
              <a:rPr lang="en-US" baseline="0" dirty="0" smtClean="0"/>
              <a:t> security certificate for signing logs before being uploaded to </a:t>
            </a:r>
            <a:r>
              <a:rPr lang="en-US" baseline="0" dirty="0" err="1" smtClean="0"/>
              <a:t>LoTW</a:t>
            </a:r>
            <a:r>
              <a:rPr lang="en-US" baseline="0" dirty="0" smtClean="0"/>
              <a:t>.  Also note that QRZ does recognize </a:t>
            </a:r>
            <a:r>
              <a:rPr lang="en-US" baseline="0" dirty="0" err="1" smtClean="0"/>
              <a:t>LoTW</a:t>
            </a:r>
            <a:r>
              <a:rPr lang="en-US" baseline="0" dirty="0" smtClean="0"/>
              <a:t> confirmations, but unfortunately the reverse is not true. I assume </a:t>
            </a:r>
            <a:r>
              <a:rPr lang="en-US" baseline="0" dirty="0" smtClean="0"/>
              <a:t>that’s </a:t>
            </a:r>
            <a:r>
              <a:rPr lang="en-US" baseline="0" dirty="0" smtClean="0"/>
              <a:t>due to the fact that the ARRL does not consider QRZ as </a:t>
            </a:r>
            <a:r>
              <a:rPr lang="en-US" baseline="0" dirty="0" smtClean="0"/>
              <a:t>“trustworthy.”  </a:t>
            </a:r>
            <a:r>
              <a:rPr lang="en-US" i="1" baseline="0" dirty="0" smtClean="0"/>
              <a:t>(Editorial Note: There are many who consider the </a:t>
            </a:r>
            <a:r>
              <a:rPr lang="en-US" i="1" baseline="0" dirty="0" err="1" smtClean="0"/>
              <a:t>LoTW</a:t>
            </a:r>
            <a:r>
              <a:rPr lang="en-US" i="1" baseline="0" dirty="0" smtClean="0"/>
              <a:t> security overkill for a bunch of hams just exchanging QSO confirmations.  It’s not like </a:t>
            </a:r>
            <a:r>
              <a:rPr lang="en-US" i="1" baseline="0" dirty="0" smtClean="0"/>
              <a:t>life, property, or incomes </a:t>
            </a:r>
            <a:r>
              <a:rPr lang="en-US" i="1" baseline="0" dirty="0" smtClean="0"/>
              <a:t>will be damaged if someone tries to cheat the system.)</a:t>
            </a:r>
            <a:endParaRPr lang="en-US" i="1" dirty="0"/>
          </a:p>
        </p:txBody>
      </p:sp>
      <p:sp>
        <p:nvSpPr>
          <p:cNvPr id="4" name="Slide Number Placeholder 3"/>
          <p:cNvSpPr>
            <a:spLocks noGrp="1"/>
          </p:cNvSpPr>
          <p:nvPr>
            <p:ph type="sldNum" sz="quarter" idx="10"/>
          </p:nvPr>
        </p:nvSpPr>
        <p:spPr/>
        <p:txBody>
          <a:bodyPr/>
          <a:lstStyle/>
          <a:p>
            <a:fld id="{402A1A29-BA64-4EFE-998A-FCCEC2F401E2}" type="slidenum">
              <a:rPr lang="en-US" smtClean="0"/>
              <a:t>17</a:t>
            </a:fld>
            <a:endParaRPr lang="en-US"/>
          </a:p>
        </p:txBody>
      </p:sp>
    </p:spTree>
    <p:extLst>
      <p:ext uri="{BB962C8B-B14F-4D97-AF65-F5344CB8AC3E}">
        <p14:creationId xmlns:p14="http://schemas.microsoft.com/office/powerpoint/2010/main" val="14831297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example of the user interface.  This was a query to </a:t>
            </a:r>
            <a:r>
              <a:rPr lang="en-US" dirty="0" smtClean="0"/>
              <a:t>pull </a:t>
            </a:r>
            <a:r>
              <a:rPr lang="en-US" dirty="0" smtClean="0"/>
              <a:t>up a list of </a:t>
            </a:r>
            <a:r>
              <a:rPr lang="en-US" dirty="0" smtClean="0"/>
              <a:t>my confirmed </a:t>
            </a:r>
            <a:r>
              <a:rPr lang="en-US" dirty="0" smtClean="0"/>
              <a:t>QSO’s for all of</a:t>
            </a:r>
            <a:r>
              <a:rPr lang="en-US" baseline="0" dirty="0" smtClean="0"/>
              <a:t> 2023.  I had to enter in the search criterial before executing the search.  As you can see the UI is pretty basic especially when compared to actual logging programs like LogBook4OM or QRZ.  In those program all I have to do is type in a call sign and it pulls up any information in the log book and displayed it.  It addition these program can also give you things like bearing and distance.  This goes back to what I said earlier, </a:t>
            </a:r>
            <a:r>
              <a:rPr lang="en-US" baseline="0" dirty="0" err="1" smtClean="0"/>
              <a:t>LoTW</a:t>
            </a:r>
            <a:r>
              <a:rPr lang="en-US" baseline="0" dirty="0" smtClean="0"/>
              <a:t> is little more than a cloud based central repository for QSO’s that allow the ARRL to match up QSO’s and certify the QSO was real.  Of course this allows for the QSO to count toward any one or more of the ARRL sanctioned award programs such as WAS and DXCC.</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18</a:t>
            </a:fld>
            <a:endParaRPr lang="en-US"/>
          </a:p>
        </p:txBody>
      </p:sp>
    </p:spTree>
    <p:extLst>
      <p:ext uri="{BB962C8B-B14F-4D97-AF65-F5344CB8AC3E}">
        <p14:creationId xmlns:p14="http://schemas.microsoft.com/office/powerpoint/2010/main" val="344236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simple screen shot of a</a:t>
            </a:r>
            <a:r>
              <a:rPr lang="en-US" baseline="0" dirty="0" smtClean="0"/>
              <a:t> particular QSO.  This shows how minimal </a:t>
            </a:r>
            <a:r>
              <a:rPr lang="en-US" baseline="0" dirty="0" err="1" smtClean="0"/>
              <a:t>LoTW</a:t>
            </a:r>
            <a:r>
              <a:rPr lang="en-US" baseline="0" dirty="0" smtClean="0"/>
              <a:t> user interface is.  I don’t believe that </a:t>
            </a:r>
            <a:r>
              <a:rPr lang="en-US" baseline="0" dirty="0" err="1" smtClean="0"/>
              <a:t>LoTW</a:t>
            </a:r>
            <a:r>
              <a:rPr lang="en-US" baseline="0" dirty="0" smtClean="0"/>
              <a:t> was intended to be used as look book but rather just a QSO database with a minimal user interface.</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19</a:t>
            </a:fld>
            <a:endParaRPr lang="en-US"/>
          </a:p>
        </p:txBody>
      </p:sp>
    </p:spTree>
    <p:extLst>
      <p:ext uri="{BB962C8B-B14F-4D97-AF65-F5344CB8AC3E}">
        <p14:creationId xmlns:p14="http://schemas.microsoft.com/office/powerpoint/2010/main" val="846731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key point</a:t>
            </a:r>
            <a:r>
              <a:rPr lang="en-US" baseline="0" dirty="0" smtClean="0"/>
              <a:t> of this slide is save everything you get from the ARRL and understand the difference between your TW sign on password and your </a:t>
            </a:r>
            <a:r>
              <a:rPr lang="en-US" baseline="0" dirty="0" err="1" smtClean="0"/>
              <a:t>LoTW</a:t>
            </a:r>
            <a:r>
              <a:rPr lang="en-US" baseline="0" dirty="0" smtClean="0"/>
              <a:t> logbook password.  Also, READ THE GETTING STARTED Guide  It will save you a lot of frustration.  It is very straight forward and provides step by step instructions.</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20</a:t>
            </a:fld>
            <a:endParaRPr lang="en-US"/>
          </a:p>
        </p:txBody>
      </p:sp>
    </p:spTree>
    <p:extLst>
      <p:ext uri="{BB962C8B-B14F-4D97-AF65-F5344CB8AC3E}">
        <p14:creationId xmlns:p14="http://schemas.microsoft.com/office/powerpoint/2010/main" val="37498547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THIS Before attempting to set up your </a:t>
            </a:r>
            <a:r>
              <a:rPr lang="en-US" dirty="0" err="1" smtClean="0"/>
              <a:t>LoTW</a:t>
            </a:r>
            <a:r>
              <a:rPr lang="en-US" dirty="0" smtClean="0"/>
              <a:t> account.</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21</a:t>
            </a:fld>
            <a:endParaRPr lang="en-US"/>
          </a:p>
        </p:txBody>
      </p:sp>
    </p:spTree>
    <p:extLst>
      <p:ext uri="{BB962C8B-B14F-4D97-AF65-F5344CB8AC3E}">
        <p14:creationId xmlns:p14="http://schemas.microsoft.com/office/powerpoint/2010/main" val="14017015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setup TQSL </a:t>
            </a:r>
            <a:r>
              <a:rPr lang="en-US" baseline="0" dirty="0" smtClean="0"/>
              <a:t>set up a folder on your local hard drive to store all of your </a:t>
            </a:r>
            <a:r>
              <a:rPr lang="en-US" baseline="0" dirty="0" err="1" smtClean="0"/>
              <a:t>LoTW</a:t>
            </a:r>
            <a:r>
              <a:rPr lang="en-US" baseline="0" dirty="0" smtClean="0"/>
              <a:t> specific files.  These files will include </a:t>
            </a:r>
            <a:r>
              <a:rPr lang="en-US" baseline="0" dirty="0" smtClean="0"/>
              <a:t>your </a:t>
            </a:r>
            <a:r>
              <a:rPr lang="en-US" baseline="0" dirty="0" smtClean="0"/>
              <a:t>certificates, certificate backups, and </a:t>
            </a:r>
            <a:r>
              <a:rPr lang="en-US" baseline="0" dirty="0" err="1" smtClean="0"/>
              <a:t>tqsl</a:t>
            </a:r>
            <a:r>
              <a:rPr lang="en-US" baseline="0" dirty="0" smtClean="0"/>
              <a:t> configuration information.  In my case I set this up in my Documents folder and named it </a:t>
            </a:r>
            <a:r>
              <a:rPr lang="en-US" baseline="0" dirty="0" err="1" smtClean="0"/>
              <a:t>LoTW</a:t>
            </a:r>
            <a:r>
              <a:rPr lang="en-US" baseline="0" dirty="0" smtClean="0"/>
              <a:t>-Certs.  Because this is in my Windows profile directory it can be backed up by any of the </a:t>
            </a:r>
            <a:r>
              <a:rPr lang="en-US" baseline="0" dirty="0" smtClean="0"/>
              <a:t>many </a:t>
            </a:r>
            <a:r>
              <a:rPr lang="en-US" baseline="0" dirty="0" smtClean="0"/>
              <a:t>backup utilities for Windows including Windows File History Backup.  You can also copy this folder to a thumb drive  and put it in your safe.  Main point, know where this folder is on your hard drive and make a back up of it!.  Yes you can set it up on your OneDrive but I prefer to keep it local.</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22</a:t>
            </a:fld>
            <a:endParaRPr lang="en-US"/>
          </a:p>
        </p:txBody>
      </p:sp>
    </p:spTree>
    <p:extLst>
      <p:ext uri="{BB962C8B-B14F-4D97-AF65-F5344CB8AC3E}">
        <p14:creationId xmlns:p14="http://schemas.microsoft.com/office/powerpoint/2010/main" val="2876891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turn our attention to QRZ.  Unlike </a:t>
            </a:r>
            <a:r>
              <a:rPr lang="en-US" dirty="0" err="1" smtClean="0"/>
              <a:t>LoTW</a:t>
            </a:r>
            <a:r>
              <a:rPr lang="en-US" dirty="0" smtClean="0"/>
              <a:t> QRZ is not only a cloud based QSO data store capable of matching up QSO’s for the purpose of confirmation but can also be used as</a:t>
            </a:r>
            <a:r>
              <a:rPr lang="en-US" baseline="0" dirty="0" smtClean="0"/>
              <a:t> an actual log book complete with a fairly intuitive user interface.  This is what distinguishes </a:t>
            </a:r>
            <a:r>
              <a:rPr lang="en-US" baseline="0" dirty="0" smtClean="0"/>
              <a:t>it from </a:t>
            </a:r>
            <a:r>
              <a:rPr lang="en-US" baseline="0" dirty="0" err="1" smtClean="0"/>
              <a:t>LoTW</a:t>
            </a:r>
            <a:r>
              <a:rPr lang="en-US" baseline="0" dirty="0" smtClean="0"/>
              <a:t>.   Also note that data can be imported and exported into </a:t>
            </a:r>
            <a:r>
              <a:rPr lang="en-US" baseline="0" dirty="0" err="1" smtClean="0"/>
              <a:t>LoTW</a:t>
            </a:r>
            <a:r>
              <a:rPr lang="en-US" baseline="0" dirty="0" smtClean="0"/>
              <a:t>, however as has been mentioned </a:t>
            </a:r>
            <a:r>
              <a:rPr lang="en-US" baseline="0" dirty="0" err="1" smtClean="0"/>
              <a:t>LoTW</a:t>
            </a:r>
            <a:r>
              <a:rPr lang="en-US" baseline="0" dirty="0" smtClean="0"/>
              <a:t> </a:t>
            </a:r>
            <a:r>
              <a:rPr lang="en-US" baseline="0" dirty="0" smtClean="0"/>
              <a:t>does not </a:t>
            </a:r>
            <a:r>
              <a:rPr lang="en-US" baseline="0" dirty="0" smtClean="0"/>
              <a:t>recognize QRZ confirmations.  What that means is that both stations have to have uploaded the QSO data to </a:t>
            </a:r>
            <a:r>
              <a:rPr lang="en-US" baseline="0" dirty="0" err="1" smtClean="0"/>
              <a:t>LoTW</a:t>
            </a:r>
            <a:r>
              <a:rPr lang="en-US" baseline="0" dirty="0" smtClean="0"/>
              <a:t> either via QRZ or directly into </a:t>
            </a:r>
            <a:r>
              <a:rPr lang="en-US" baseline="0" dirty="0" err="1" smtClean="0"/>
              <a:t>LoTW</a:t>
            </a:r>
            <a:r>
              <a:rPr lang="en-US" baseline="0" dirty="0" smtClean="0"/>
              <a:t>.  What that means is if I upload my QSO with KB7LAK to </a:t>
            </a:r>
            <a:r>
              <a:rPr lang="en-US" baseline="0" dirty="0" err="1" smtClean="0"/>
              <a:t>LoTW</a:t>
            </a:r>
            <a:r>
              <a:rPr lang="en-US" baseline="0" dirty="0" smtClean="0"/>
              <a:t> either directly to </a:t>
            </a:r>
            <a:r>
              <a:rPr lang="en-US" baseline="0" dirty="0" err="1" smtClean="0"/>
              <a:t>LoTW</a:t>
            </a:r>
            <a:r>
              <a:rPr lang="en-US" baseline="0" dirty="0" smtClean="0"/>
              <a:t> </a:t>
            </a:r>
            <a:r>
              <a:rPr lang="en-US" baseline="0" dirty="0" smtClean="0"/>
              <a:t>via </a:t>
            </a:r>
            <a:r>
              <a:rPr lang="en-US" baseline="0" dirty="0" smtClean="0"/>
              <a:t>QRZ and KB7LAK only uploads his side of the QSO to QRZ and not </a:t>
            </a:r>
            <a:r>
              <a:rPr lang="en-US" baseline="0" dirty="0" err="1" smtClean="0"/>
              <a:t>LoTW</a:t>
            </a:r>
            <a:r>
              <a:rPr lang="en-US" baseline="0" dirty="0" smtClean="0"/>
              <a:t> it will not be recognized by </a:t>
            </a:r>
            <a:r>
              <a:rPr lang="en-US" baseline="0" dirty="0" err="1" smtClean="0"/>
              <a:t>LoTW</a:t>
            </a:r>
            <a:r>
              <a:rPr lang="en-US" baseline="0" dirty="0" smtClean="0"/>
              <a:t>.</a:t>
            </a:r>
          </a:p>
          <a:p>
            <a:endParaRPr lang="en-US" baseline="0" dirty="0" smtClean="0"/>
          </a:p>
          <a:p>
            <a:r>
              <a:rPr lang="en-US" baseline="0" dirty="0" smtClean="0"/>
              <a:t>Fun Fact:  What we have found is if you use both </a:t>
            </a:r>
            <a:r>
              <a:rPr lang="en-US" baseline="0" dirty="0" err="1" smtClean="0"/>
              <a:t>LoTW</a:t>
            </a:r>
            <a:r>
              <a:rPr lang="en-US" baseline="0" dirty="0" smtClean="0"/>
              <a:t> and QRZ your confirmed QSO rate will be around 80% but if you only use one or the other your confirmed QSO rate will be much lower.</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23</a:t>
            </a:fld>
            <a:endParaRPr lang="en-US"/>
          </a:p>
        </p:txBody>
      </p:sp>
    </p:spTree>
    <p:extLst>
      <p:ext uri="{BB962C8B-B14F-4D97-AF65-F5344CB8AC3E}">
        <p14:creationId xmlns:p14="http://schemas.microsoft.com/office/powerpoint/2010/main" val="602220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biggest advantage to QRZ is that’s it’s very easy to set up.  You can set up your first log book in only a few minutes using a fairly</a:t>
            </a:r>
            <a:r>
              <a:rPr lang="en-US" baseline="0" dirty="0" smtClean="0"/>
              <a:t> intuitive process.  The biggest con is that the ARRL does not recognize </a:t>
            </a:r>
            <a:r>
              <a:rPr lang="en-US" baseline="0" dirty="0" smtClean="0"/>
              <a:t>QSO’s </a:t>
            </a:r>
            <a:r>
              <a:rPr lang="en-US" baseline="0" dirty="0" smtClean="0"/>
              <a:t>confirmed only by QRZ.  In short what that means is both </a:t>
            </a:r>
            <a:r>
              <a:rPr lang="en-US" baseline="0" dirty="0" smtClean="0"/>
              <a:t>sides </a:t>
            </a:r>
            <a:r>
              <a:rPr lang="en-US" baseline="0" dirty="0" smtClean="0"/>
              <a:t>of the QSO need to be uploaded into </a:t>
            </a:r>
            <a:r>
              <a:rPr lang="en-US" baseline="0" dirty="0" err="1" smtClean="0"/>
              <a:t>LoTW</a:t>
            </a:r>
            <a:r>
              <a:rPr lang="en-US" baseline="0" dirty="0" smtClean="0"/>
              <a:t> in order for the QSO to count toward any of the ARRL sanctioned awards.  QRZ on the other hand does recognize </a:t>
            </a:r>
            <a:r>
              <a:rPr lang="en-US" baseline="0" dirty="0" err="1" smtClean="0"/>
              <a:t>LoTW</a:t>
            </a:r>
            <a:r>
              <a:rPr lang="en-US" baseline="0" dirty="0" smtClean="0"/>
              <a:t> confirmed QSO’s.  What that means if the QSO is confirmed by </a:t>
            </a:r>
            <a:r>
              <a:rPr lang="en-US" baseline="0" dirty="0" err="1" smtClean="0"/>
              <a:t>LoTW</a:t>
            </a:r>
            <a:r>
              <a:rPr lang="en-US" baseline="0" dirty="0" smtClean="0"/>
              <a:t> then QRZ recognizes it and the QSO can be counted toward any of the QRZ specific awards. </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24</a:t>
            </a:fld>
            <a:endParaRPr lang="en-US"/>
          </a:p>
        </p:txBody>
      </p:sp>
    </p:spTree>
    <p:extLst>
      <p:ext uri="{BB962C8B-B14F-4D97-AF65-F5344CB8AC3E}">
        <p14:creationId xmlns:p14="http://schemas.microsoft.com/office/powerpoint/2010/main" val="3065168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screen print </a:t>
            </a:r>
            <a:r>
              <a:rPr lang="en-US" baseline="0" dirty="0" smtClean="0"/>
              <a:t>of my QRZ log book.  Note the column with the gold stars and circles.  </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25</a:t>
            </a:fld>
            <a:endParaRPr lang="en-US"/>
          </a:p>
        </p:txBody>
      </p:sp>
    </p:spTree>
    <p:extLst>
      <p:ext uri="{BB962C8B-B14F-4D97-AF65-F5344CB8AC3E}">
        <p14:creationId xmlns:p14="http://schemas.microsoft.com/office/powerpoint/2010/main" val="27706801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screen dump of my QSO with MI0JZZ</a:t>
            </a:r>
            <a:r>
              <a:rPr lang="en-US" baseline="0" dirty="0" smtClean="0"/>
              <a:t>  There’s a lot of information here.  Note that I can go to his QRZ profile page by simply clicking on his </a:t>
            </a:r>
            <a:r>
              <a:rPr lang="en-US" baseline="0" dirty="0" smtClean="0"/>
              <a:t>call sign.  </a:t>
            </a:r>
            <a:r>
              <a:rPr lang="en-US" baseline="0" dirty="0" smtClean="0"/>
              <a:t>This is what I mean when I say QRZ </a:t>
            </a:r>
            <a:r>
              <a:rPr lang="en-US" baseline="0" dirty="0" smtClean="0"/>
              <a:t>offers </a:t>
            </a:r>
            <a:r>
              <a:rPr lang="en-US" baseline="0" dirty="0" smtClean="0"/>
              <a:t>a lot more functionality that </a:t>
            </a:r>
            <a:r>
              <a:rPr lang="en-US" baseline="0" dirty="0" err="1" smtClean="0"/>
              <a:t>LoTW</a:t>
            </a:r>
            <a:r>
              <a:rPr lang="en-US" baseline="0" dirty="0" smtClean="0"/>
              <a:t> and one of the biggest reasons why I like QRZ.  </a:t>
            </a:r>
            <a:r>
              <a:rPr lang="en-US" baseline="0" dirty="0" err="1" smtClean="0"/>
              <a:t>LoTW</a:t>
            </a:r>
            <a:r>
              <a:rPr lang="en-US" baseline="0" dirty="0" smtClean="0"/>
              <a:t> is a cloud based database with a </a:t>
            </a:r>
            <a:r>
              <a:rPr lang="en-US" baseline="0" dirty="0" smtClean="0"/>
              <a:t>fairly </a:t>
            </a:r>
            <a:r>
              <a:rPr lang="en-US" baseline="0" dirty="0" smtClean="0"/>
              <a:t>sophisticated QSO match algorithm.  QRZ is that and much more.</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26</a:t>
            </a:fld>
            <a:endParaRPr lang="en-US"/>
          </a:p>
        </p:txBody>
      </p:sp>
    </p:spTree>
    <p:extLst>
      <p:ext uri="{BB962C8B-B14F-4D97-AF65-F5344CB8AC3E}">
        <p14:creationId xmlns:p14="http://schemas.microsoft.com/office/powerpoint/2010/main" val="35031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all that functionality</a:t>
            </a:r>
            <a:r>
              <a:rPr lang="en-US" baseline="0" dirty="0" smtClean="0"/>
              <a:t> is not free, at least not if you want to exploit it’s full functionality.</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27</a:t>
            </a:fld>
            <a:endParaRPr lang="en-US"/>
          </a:p>
        </p:txBody>
      </p:sp>
    </p:spTree>
    <p:extLst>
      <p:ext uri="{BB962C8B-B14F-4D97-AF65-F5344CB8AC3E}">
        <p14:creationId xmlns:p14="http://schemas.microsoft.com/office/powerpoint/2010/main" val="25939428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shows you the step by step clicks for setting up you QRZ log page.</a:t>
            </a:r>
            <a:r>
              <a:rPr lang="en-US" baseline="0" dirty="0" smtClean="0"/>
              <a:t>  However before you start the process there is certain information that you will need before you begin.</a:t>
            </a:r>
            <a:r>
              <a:rPr lang="en-US" dirty="0" smtClean="0"/>
              <a:t> </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28</a:t>
            </a:fld>
            <a:endParaRPr lang="en-US"/>
          </a:p>
        </p:txBody>
      </p:sp>
    </p:spTree>
    <p:extLst>
      <p:ext uri="{BB962C8B-B14F-4D97-AF65-F5344CB8AC3E}">
        <p14:creationId xmlns:p14="http://schemas.microsoft.com/office/powerpoint/2010/main" val="3539061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minimum</a:t>
            </a:r>
            <a:r>
              <a:rPr lang="en-US" baseline="0" dirty="0" smtClean="0"/>
              <a:t> </a:t>
            </a:r>
            <a:r>
              <a:rPr lang="en-US" dirty="0" smtClean="0"/>
              <a:t>information you will need before proceeding to set up you QRZ log book.   Let me talk specifically about the end</a:t>
            </a:r>
            <a:r>
              <a:rPr lang="en-US" baseline="0" dirty="0" smtClean="0"/>
              <a:t> date question.  When I set up my QRZ log book I wanted to set up two logs.  The first one was for my activities before I move into my current home.  What I did was look up the date of my first and last QSO before I move to my current QTH.  This became my Start date and end date for my first log book.  I name that log book simply  “Old”  I then uploaded that log file which was in a ADIF format to QRZ.  I never did bother to upload that log book to </a:t>
            </a:r>
            <a:r>
              <a:rPr lang="en-US" baseline="0" dirty="0" err="1" smtClean="0"/>
              <a:t>LoTW</a:t>
            </a:r>
            <a:r>
              <a:rPr lang="en-US" baseline="0" dirty="0" smtClean="0"/>
              <a:t>.  Next I created my second log book and called it WB7RLX.  For starting date I put the date of the first QSO I logged from this QTH.  And for the end date I entered in the date my current license expires.   Note that when I renewed my license I was able to very easily change the end date for my log book.  It was very simple.</a:t>
            </a:r>
            <a:r>
              <a:rPr lang="en-US" dirty="0" smtClean="0"/>
              <a:t> </a:t>
            </a:r>
          </a:p>
          <a:p>
            <a:endParaRPr lang="en-US" dirty="0" smtClean="0"/>
          </a:p>
          <a:p>
            <a:r>
              <a:rPr lang="en-US" dirty="0" smtClean="0"/>
              <a:t>A suggestion regarding</a:t>
            </a:r>
            <a:r>
              <a:rPr lang="en-US" baseline="0" dirty="0" smtClean="0"/>
              <a:t> your </a:t>
            </a:r>
            <a:r>
              <a:rPr lang="en-US" baseline="0" dirty="0" err="1" smtClean="0"/>
              <a:t>lat</a:t>
            </a:r>
            <a:r>
              <a:rPr lang="en-US" baseline="0" dirty="0" smtClean="0"/>
              <a:t> on long for your Bio page.  In the bio page if you leave the </a:t>
            </a:r>
            <a:r>
              <a:rPr lang="en-US" baseline="0" dirty="0" err="1" smtClean="0"/>
              <a:t>lat</a:t>
            </a:r>
            <a:r>
              <a:rPr lang="en-US" baseline="0" dirty="0" smtClean="0"/>
              <a:t> and long blank QRZ will default your </a:t>
            </a:r>
            <a:r>
              <a:rPr lang="en-US" baseline="0" dirty="0" err="1" smtClean="0"/>
              <a:t>lat</a:t>
            </a:r>
            <a:r>
              <a:rPr lang="en-US" baseline="0" dirty="0" smtClean="0"/>
              <a:t> and long to the center of your 4 digit grid.  I would recommend that you get your actual </a:t>
            </a:r>
            <a:r>
              <a:rPr lang="en-US" baseline="0" dirty="0" err="1" smtClean="0"/>
              <a:t>lat</a:t>
            </a:r>
            <a:r>
              <a:rPr lang="en-US" baseline="0" dirty="0" smtClean="0"/>
              <a:t> and long and enter it in in your profile page and not let QRZ default it based on your 4 digit grid square. </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29</a:t>
            </a:fld>
            <a:endParaRPr lang="en-US"/>
          </a:p>
        </p:txBody>
      </p:sp>
    </p:spTree>
    <p:extLst>
      <p:ext uri="{BB962C8B-B14F-4D97-AF65-F5344CB8AC3E}">
        <p14:creationId xmlns:p14="http://schemas.microsoft.com/office/powerpoint/2010/main" val="39999033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short comment on this slide.  This is the process I used to get all of my old calls into QRZ.  I used LogBook4OM and hand enter in the information for all of my old QSL cards.  This process took me days spread over a period of about 3 months.  Once I did that I exported the log file to a ADIF file and uploaded that file to QRZ.</a:t>
            </a:r>
            <a:r>
              <a:rPr lang="en-US" baseline="0" dirty="0" smtClean="0"/>
              <a:t>  It was interesting to see that a small number of those QSO were confirmed even though that dated clear back to June of 1977.  There were even a few that were confirmed in </a:t>
            </a:r>
            <a:r>
              <a:rPr lang="en-US" baseline="0" dirty="0" err="1" smtClean="0"/>
              <a:t>LoTW</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30</a:t>
            </a:fld>
            <a:endParaRPr lang="en-US"/>
          </a:p>
        </p:txBody>
      </p:sp>
    </p:spTree>
    <p:extLst>
      <p:ext uri="{BB962C8B-B14F-4D97-AF65-F5344CB8AC3E}">
        <p14:creationId xmlns:p14="http://schemas.microsoft.com/office/powerpoint/2010/main" val="25734916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video goes through the process of importing an ADIF file into QRZ</a:t>
            </a:r>
            <a:r>
              <a:rPr lang="en-US" dirty="0" smtClean="0"/>
              <a:t>. One of your questions will be, where did the ADIF file I uploaded to QRZ come from?  In my case it was a file created by one of my programs.  In</a:t>
            </a:r>
            <a:r>
              <a:rPr lang="en-US" baseline="0" dirty="0" smtClean="0"/>
              <a:t> this particular case it looks at my FT8 log and pulls out the new log entries and write them to an ADIF file that I can then export into QRZ.  In your case the export file could be one generated by your logging program or one of the programs you might be using, such as WSJT-X, CWTY, or MRP40.  Understand that with most logging programs this process can be automatically done inside your logging program.  I know Ham Radio Deluxe and LogBook4OM both have this capability.  In a minute I’ll demonstrate how to import your WSJT-X/FT8 log file into QRZ.</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31</a:t>
            </a:fld>
            <a:endParaRPr lang="en-US"/>
          </a:p>
        </p:txBody>
      </p:sp>
    </p:spTree>
    <p:extLst>
      <p:ext uri="{BB962C8B-B14F-4D97-AF65-F5344CB8AC3E}">
        <p14:creationId xmlns:p14="http://schemas.microsoft.com/office/powerpoint/2010/main" val="9867250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video goes through the process of exporting your</a:t>
            </a:r>
            <a:r>
              <a:rPr lang="en-US" baseline="0" dirty="0" smtClean="0"/>
              <a:t> </a:t>
            </a:r>
            <a:r>
              <a:rPr lang="en-US" baseline="0" dirty="0" smtClean="0"/>
              <a:t>QRZ log </a:t>
            </a:r>
            <a:r>
              <a:rPr lang="en-US" baseline="0" dirty="0" smtClean="0"/>
              <a:t>book to your local hard drive</a:t>
            </a:r>
            <a:r>
              <a:rPr lang="en-US" baseline="0" dirty="0" smtClean="0"/>
              <a:t>.  Why would you want to do this you might wonder.  If your setting up a new logging program you might want to import your cloud based log book to your client based log book.  Or maybe for backup purposes.  Or may you want to write a custom utility that uses your log book.  It should be noted that you can also do this with </a:t>
            </a:r>
            <a:r>
              <a:rPr lang="en-US" baseline="0" dirty="0" err="1" smtClean="0"/>
              <a:t>LoTW</a:t>
            </a:r>
            <a:r>
              <a:rPr lang="en-US" baseline="0" dirty="0" smtClean="0"/>
              <a:t>, it’s just a different process.</a:t>
            </a:r>
          </a:p>
          <a:p>
            <a:endParaRPr lang="en-US" baseline="0" dirty="0" smtClean="0"/>
          </a:p>
          <a:p>
            <a:r>
              <a:rPr lang="en-US" baseline="0" dirty="0" smtClean="0"/>
              <a:t>If your are applying for one of the clubs awards such as 10 on 10 or 10 meter WAS you will need to export your log file.  Once you have exported it you will receive an email from  QRZ with a link to where you can download your exported log from.  Just forward that email to me and I can take care of it from there.  Please note your do not need to filter your log.  I have written software that will do that for me and pull out all your 10 meter confirmed QSO and process that accordingly. </a:t>
            </a:r>
          </a:p>
          <a:p>
            <a:endParaRPr lang="en-US" baseline="0" dirty="0" smtClean="0"/>
          </a:p>
          <a:p>
            <a:r>
              <a:rPr lang="en-US" baseline="0" dirty="0" smtClean="0"/>
              <a:t>For </a:t>
            </a:r>
            <a:r>
              <a:rPr lang="en-US" baseline="0" dirty="0" err="1" smtClean="0"/>
              <a:t>LoTW</a:t>
            </a:r>
            <a:r>
              <a:rPr lang="en-US" baseline="0" dirty="0" smtClean="0"/>
              <a:t> you will need to send me your actual log file.  If your log file is over 25MB you will need to either zip it or filter it.  Most email systems limit attachment size to 25 MB but some email providers may vary. </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32</a:t>
            </a:fld>
            <a:endParaRPr lang="en-US"/>
          </a:p>
        </p:txBody>
      </p:sp>
    </p:spTree>
    <p:extLst>
      <p:ext uri="{BB962C8B-B14F-4D97-AF65-F5344CB8AC3E}">
        <p14:creationId xmlns:p14="http://schemas.microsoft.com/office/powerpoint/2010/main" val="7026677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video</a:t>
            </a:r>
            <a:r>
              <a:rPr lang="en-US" baseline="0" dirty="0" smtClean="0"/>
              <a:t> goes through the process of importing my FT8 log into QRZ</a:t>
            </a:r>
            <a:r>
              <a:rPr lang="en-US" baseline="0" dirty="0" smtClean="0"/>
              <a:t>.  Note that I wrote a small utility that can pull out new QSO’s and write them to a separate file that can be uploaded to QRZ or </a:t>
            </a:r>
            <a:r>
              <a:rPr lang="en-US" baseline="0" dirty="0" err="1" smtClean="0"/>
              <a:t>LoTW</a:t>
            </a:r>
            <a:r>
              <a:rPr lang="en-US" baseline="0" dirty="0" smtClean="0"/>
              <a:t>.  I will be happy to make this available to via the clubs web site.  It’s small enough that I could also email it to you.</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33</a:t>
            </a:fld>
            <a:endParaRPr lang="en-US"/>
          </a:p>
        </p:txBody>
      </p:sp>
    </p:spTree>
    <p:extLst>
      <p:ext uri="{BB962C8B-B14F-4D97-AF65-F5344CB8AC3E}">
        <p14:creationId xmlns:p14="http://schemas.microsoft.com/office/powerpoint/2010/main" val="37405201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Setting up QRZ</a:t>
            </a:r>
            <a:r>
              <a:rPr lang="en-US" baseline="0" dirty="0" smtClean="0"/>
              <a:t> to </a:t>
            </a:r>
            <a:r>
              <a:rPr lang="en-US" baseline="0" dirty="0" smtClean="0"/>
              <a:t>be </a:t>
            </a:r>
            <a:r>
              <a:rPr lang="en-US" baseline="0" dirty="0" smtClean="0"/>
              <a:t>able to upload to </a:t>
            </a:r>
            <a:r>
              <a:rPr lang="en-US" baseline="0" dirty="0" err="1" smtClean="0"/>
              <a:t>LoTW</a:t>
            </a:r>
            <a:r>
              <a:rPr lang="en-US" baseline="0" dirty="0" smtClean="0"/>
              <a:t> is fairly straight forward.  I strongly suggest you read the quick start guide.  Once you have configure QRZ to upload to </a:t>
            </a:r>
            <a:r>
              <a:rPr lang="en-US" baseline="0" dirty="0" err="1" smtClean="0"/>
              <a:t>LoTW</a:t>
            </a:r>
            <a:r>
              <a:rPr lang="en-US" baseline="0" dirty="0" smtClean="0"/>
              <a:t> </a:t>
            </a:r>
            <a:r>
              <a:rPr lang="en-US" baseline="0" dirty="0" smtClean="0"/>
              <a:t>the process of uploading to </a:t>
            </a:r>
            <a:r>
              <a:rPr lang="en-US" baseline="0" dirty="0" err="1" smtClean="0"/>
              <a:t>LoTW</a:t>
            </a:r>
            <a:r>
              <a:rPr lang="en-US" baseline="0" dirty="0" smtClean="0"/>
              <a:t>  pretty simple.  From your log book page select </a:t>
            </a:r>
            <a:r>
              <a:rPr lang="en-US" baseline="0" dirty="0" smtClean="0"/>
              <a:t>the QSO’s you want uploaded, then click on “Action” and then click on “Send to </a:t>
            </a:r>
            <a:r>
              <a:rPr lang="en-US" baseline="0" dirty="0" err="1" smtClean="0"/>
              <a:t>LoTW</a:t>
            </a:r>
            <a:r>
              <a:rPr lang="en-US" baseline="0" dirty="0" smtClean="0"/>
              <a:t>”.  The next slide </a:t>
            </a:r>
            <a:r>
              <a:rPr lang="en-US" baseline="0" dirty="0" smtClean="0"/>
              <a:t>shows </a:t>
            </a:r>
            <a:r>
              <a:rPr lang="en-US" baseline="0" dirty="0" smtClean="0"/>
              <a:t>that process.</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34</a:t>
            </a:fld>
            <a:endParaRPr lang="en-US"/>
          </a:p>
        </p:txBody>
      </p:sp>
    </p:spTree>
    <p:extLst>
      <p:ext uri="{BB962C8B-B14F-4D97-AF65-F5344CB8AC3E}">
        <p14:creationId xmlns:p14="http://schemas.microsoft.com/office/powerpoint/2010/main" val="40528246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Step 1: Select the QSO’s you want to upload to </a:t>
            </a:r>
            <a:r>
              <a:rPr lang="en-US" dirty="0" err="1" smtClean="0"/>
              <a:t>LoTW</a:t>
            </a:r>
            <a:endParaRPr lang="en-US" dirty="0" smtClean="0"/>
          </a:p>
          <a:p>
            <a:r>
              <a:rPr lang="en-US" dirty="0" smtClean="0"/>
              <a:t>Step</a:t>
            </a:r>
            <a:r>
              <a:rPr lang="en-US" baseline="0" dirty="0" smtClean="0"/>
              <a:t> 2: Click on “Action”</a:t>
            </a:r>
          </a:p>
          <a:p>
            <a:r>
              <a:rPr lang="en-US" baseline="0" dirty="0" smtClean="0"/>
              <a:t>Step 3: Click on “Send to </a:t>
            </a:r>
            <a:r>
              <a:rPr lang="en-US" baseline="0" dirty="0" err="1" smtClean="0"/>
              <a:t>LoTW</a:t>
            </a:r>
            <a:r>
              <a:rPr lang="en-US" baseline="0" dirty="0" smtClean="0"/>
              <a:t>”</a:t>
            </a:r>
          </a:p>
          <a:p>
            <a:endParaRPr lang="en-US" baseline="0" dirty="0" smtClean="0"/>
          </a:p>
          <a:p>
            <a:r>
              <a:rPr lang="en-US" baseline="0" dirty="0" smtClean="0"/>
              <a:t>Your done.  I usually do this after every operating session.</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35</a:t>
            </a:fld>
            <a:endParaRPr lang="en-US"/>
          </a:p>
        </p:txBody>
      </p:sp>
    </p:spTree>
    <p:extLst>
      <p:ext uri="{BB962C8B-B14F-4D97-AF65-F5344CB8AC3E}">
        <p14:creationId xmlns:p14="http://schemas.microsoft.com/office/powerpoint/2010/main" val="30727202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video</a:t>
            </a:r>
            <a:r>
              <a:rPr lang="en-US" baseline="0" dirty="0" smtClean="0"/>
              <a:t> shows how to update your QRZ logbook from </a:t>
            </a:r>
            <a:r>
              <a:rPr lang="en-US" baseline="0" dirty="0" err="1" smtClean="0"/>
              <a:t>LoTW</a:t>
            </a:r>
            <a:r>
              <a:rPr lang="en-US" baseline="0" dirty="0" smtClean="0"/>
              <a:t>.  I usually do this before every operating session.  But to be honest you don’t have to do </a:t>
            </a:r>
            <a:r>
              <a:rPr lang="en-US" baseline="0" dirty="0" smtClean="0"/>
              <a:t>it that </a:t>
            </a:r>
            <a:r>
              <a:rPr lang="en-US" baseline="0" dirty="0" smtClean="0"/>
              <a:t>often</a:t>
            </a:r>
            <a:r>
              <a:rPr lang="en-US" baseline="0" dirty="0" smtClean="0"/>
              <a:t>.  But you should sync them up once it a while especially if your are actively chasing awards.</a:t>
            </a:r>
            <a:endParaRPr lang="en-US" baseline="0" dirty="0" smtClean="0"/>
          </a:p>
          <a:p>
            <a:endParaRPr lang="en-US" baseline="0" dirty="0" smtClean="0"/>
          </a:p>
          <a:p>
            <a:r>
              <a:rPr lang="en-US" baseline="0" dirty="0" smtClean="0"/>
              <a:t>Step 1: From your look book click on setting</a:t>
            </a:r>
          </a:p>
          <a:p>
            <a:r>
              <a:rPr lang="en-US" baseline="0" dirty="0" smtClean="0"/>
              <a:t>Step 2: Click on “Import”</a:t>
            </a:r>
          </a:p>
          <a:p>
            <a:r>
              <a:rPr lang="en-US" baseline="0" dirty="0" smtClean="0"/>
              <a:t>Step 3: Enter in your </a:t>
            </a:r>
            <a:r>
              <a:rPr lang="en-US" baseline="0" dirty="0" err="1" smtClean="0"/>
              <a:t>LoTW</a:t>
            </a:r>
            <a:r>
              <a:rPr lang="en-US" baseline="0" dirty="0" smtClean="0"/>
              <a:t> account login password</a:t>
            </a:r>
          </a:p>
          <a:p>
            <a:r>
              <a:rPr lang="en-US" baseline="0" dirty="0" smtClean="0"/>
              <a:t>Step 4: Make sure that “Import new and/or updated records” is enabled</a:t>
            </a:r>
          </a:p>
          <a:p>
            <a:r>
              <a:rPr lang="en-US" baseline="0" dirty="0" smtClean="0"/>
              <a:t>Step 5: Click on “Import from </a:t>
            </a:r>
            <a:r>
              <a:rPr lang="en-US" baseline="0" dirty="0" err="1" smtClean="0"/>
              <a:t>LoTW</a:t>
            </a:r>
            <a:endParaRPr lang="en-US" baseline="0" dirty="0" smtClean="0"/>
          </a:p>
          <a:p>
            <a:r>
              <a:rPr lang="en-US" baseline="0" dirty="0" smtClean="0"/>
              <a:t>Step 6: Select “Close Window”</a:t>
            </a:r>
          </a:p>
          <a:p>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36</a:t>
            </a:fld>
            <a:endParaRPr lang="en-US"/>
          </a:p>
        </p:txBody>
      </p:sp>
    </p:spTree>
    <p:extLst>
      <p:ext uri="{BB962C8B-B14F-4D97-AF65-F5344CB8AC3E}">
        <p14:creationId xmlns:p14="http://schemas.microsoft.com/office/powerpoint/2010/main" val="11172936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brings us to the end of the presentation.  </a:t>
            </a:r>
            <a:r>
              <a:rPr lang="en-US" smtClean="0"/>
              <a:t>It‘s your </a:t>
            </a:r>
            <a:r>
              <a:rPr lang="en-US" dirty="0" smtClean="0"/>
              <a:t>turn to ask questions.</a:t>
            </a:r>
            <a:endParaRPr lang="en-US" dirty="0"/>
          </a:p>
        </p:txBody>
      </p:sp>
      <p:sp>
        <p:nvSpPr>
          <p:cNvPr id="4" name="Slide Number Placeholder 3"/>
          <p:cNvSpPr>
            <a:spLocks noGrp="1"/>
          </p:cNvSpPr>
          <p:nvPr>
            <p:ph type="sldNum" sz="quarter" idx="10"/>
          </p:nvPr>
        </p:nvSpPr>
        <p:spPr/>
        <p:txBody>
          <a:bodyPr/>
          <a:lstStyle/>
          <a:p>
            <a:fld id="{402A1A29-BA64-4EFE-998A-FCCEC2F401E2}" type="slidenum">
              <a:rPr lang="en-US" smtClean="0"/>
              <a:t>37</a:t>
            </a:fld>
            <a:endParaRPr lang="en-US"/>
          </a:p>
        </p:txBody>
      </p:sp>
    </p:spTree>
    <p:extLst>
      <p:ext uri="{BB962C8B-B14F-4D97-AF65-F5344CB8AC3E}">
        <p14:creationId xmlns:p14="http://schemas.microsoft.com/office/powerpoint/2010/main" val="41820153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3/17/2023</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3/17/2023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3/17/2023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3/17/2023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3/17/2023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3/17/2023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3/17/2023</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6.jpg"/><Relationship Id="rId13" Type="http://schemas.openxmlformats.org/officeDocument/2006/relationships/image" Target="../media/image21.jpg"/><Relationship Id="rId3" Type="http://schemas.openxmlformats.org/officeDocument/2006/relationships/image" Target="../media/image11.jpg"/><Relationship Id="rId7" Type="http://schemas.openxmlformats.org/officeDocument/2006/relationships/image" Target="../media/image15.jpg"/><Relationship Id="rId12" Type="http://schemas.openxmlformats.org/officeDocument/2006/relationships/image" Target="../media/image20.jp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14.jpg"/><Relationship Id="rId11" Type="http://schemas.openxmlformats.org/officeDocument/2006/relationships/image" Target="../media/image19.jpg"/><Relationship Id="rId5" Type="http://schemas.openxmlformats.org/officeDocument/2006/relationships/image" Target="../media/image13.jpg"/><Relationship Id="rId10" Type="http://schemas.openxmlformats.org/officeDocument/2006/relationships/image" Target="../media/image18.jpg"/><Relationship Id="rId4" Type="http://schemas.openxmlformats.org/officeDocument/2006/relationships/image" Target="../media/image12.jpg"/><Relationship Id="rId9" Type="http://schemas.openxmlformats.org/officeDocument/2006/relationships/image" Target="../media/image17.jp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1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12.xml.rels><?xml version="1.0" encoding="UTF-8" standalone="yes"?>
<Relationships xmlns="http://schemas.openxmlformats.org/package/2006/relationships"><Relationship Id="rId3" Type="http://schemas.openxmlformats.org/officeDocument/2006/relationships/hyperlink" Target="https://www.eham.net/reviews/view-category?id=27"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adif.or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lotw.arrl.org/lotw-help/getting-started/"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shop.qrz.com/collections/subscription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3.emf"/><Relationship Id="rId4" Type="http://schemas.openxmlformats.org/officeDocument/2006/relationships/image" Target="../media/image42.e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4.png"/><Relationship Id="rId4"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4.png"/><Relationship Id="rId4" Type="http://schemas.openxmlformats.org/officeDocument/2006/relationships/notesSlide" Target="../notesSlides/notesSlide28.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4.png"/><Relationship Id="rId4"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46.png"/><Relationship Id="rId4" Type="http://schemas.openxmlformats.org/officeDocument/2006/relationships/notesSlide" Target="../notesSlides/notesSlide31.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44.png"/><Relationship Id="rId4" Type="http://schemas.openxmlformats.org/officeDocument/2006/relationships/notesSlide" Target="../notesSlides/notesSlide3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76424" y="552092"/>
            <a:ext cx="8791575" cy="2387600"/>
          </a:xfrm>
        </p:spPr>
        <p:txBody>
          <a:bodyPr/>
          <a:lstStyle/>
          <a:p>
            <a:r>
              <a:rPr lang="en-US" dirty="0" smtClean="0"/>
              <a:t>Electronic Logging</a:t>
            </a:r>
            <a:endParaRPr lang="en-US" dirty="0"/>
          </a:p>
        </p:txBody>
      </p:sp>
      <p:sp>
        <p:nvSpPr>
          <p:cNvPr id="3" name="Subtitle 2"/>
          <p:cNvSpPr>
            <a:spLocks noGrp="1"/>
          </p:cNvSpPr>
          <p:nvPr>
            <p:ph type="subTitle" idx="1"/>
          </p:nvPr>
        </p:nvSpPr>
        <p:spPr>
          <a:xfrm>
            <a:off x="1876423" y="3179251"/>
            <a:ext cx="8791575" cy="1655762"/>
          </a:xfrm>
        </p:spPr>
        <p:txBody>
          <a:bodyPr/>
          <a:lstStyle/>
          <a:p>
            <a:r>
              <a:rPr lang="en-US" dirty="0" smtClean="0"/>
              <a:t>Presented by Eugene Morgan (WB7RLX)</a:t>
            </a:r>
          </a:p>
          <a:p>
            <a:r>
              <a:rPr lang="en-US" dirty="0" smtClean="0"/>
              <a:t>To The Ogden Amateur Radio Club on March </a:t>
            </a:r>
            <a:r>
              <a:rPr lang="en-US" dirty="0" smtClean="0"/>
              <a:t>18, </a:t>
            </a:r>
            <a:r>
              <a:rPr lang="en-US" dirty="0" smtClean="0"/>
              <a:t>2023</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2368" y="4213327"/>
            <a:ext cx="1818476" cy="2273095"/>
          </a:xfrm>
          <a:prstGeom prst="rect">
            <a:avLst/>
          </a:prstGeom>
        </p:spPr>
      </p:pic>
    </p:spTree>
    <p:extLst>
      <p:ext uri="{BB962C8B-B14F-4D97-AF65-F5344CB8AC3E}">
        <p14:creationId xmlns:p14="http://schemas.microsoft.com/office/powerpoint/2010/main" val="38886705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83496"/>
            <a:ext cx="9905998" cy="1478570"/>
          </a:xfrm>
        </p:spPr>
        <p:txBody>
          <a:bodyPr/>
          <a:lstStyle/>
          <a:p>
            <a:r>
              <a:rPr lang="en-US" dirty="0" smtClean="0"/>
              <a:t>Agenda</a:t>
            </a:r>
            <a:endParaRPr lang="en-US" dirty="0"/>
          </a:p>
        </p:txBody>
      </p:sp>
      <p:sp>
        <p:nvSpPr>
          <p:cNvPr id="3" name="Content Placeholder 2"/>
          <p:cNvSpPr>
            <a:spLocks noGrp="1"/>
          </p:cNvSpPr>
          <p:nvPr>
            <p:ph idx="1"/>
          </p:nvPr>
        </p:nvSpPr>
        <p:spPr>
          <a:xfrm>
            <a:off x="1141411" y="1247538"/>
            <a:ext cx="9905999" cy="4929526"/>
          </a:xfrm>
        </p:spPr>
        <p:txBody>
          <a:bodyPr>
            <a:noAutofit/>
          </a:bodyPr>
          <a:lstStyle/>
          <a:p>
            <a:r>
              <a:rPr lang="en-US" sz="3200" dirty="0" smtClean="0"/>
              <a:t>Logging- A Brief History</a:t>
            </a:r>
          </a:p>
          <a:p>
            <a:r>
              <a:rPr lang="en-US" sz="3200" dirty="0" smtClean="0"/>
              <a:t>Why do we Log QSO’s Today?</a:t>
            </a:r>
          </a:p>
          <a:p>
            <a:r>
              <a:rPr lang="en-US" sz="3200" dirty="0" smtClean="0"/>
              <a:t>Electronic Logging</a:t>
            </a:r>
          </a:p>
          <a:p>
            <a:r>
              <a:rPr lang="en-US" sz="3200" dirty="0" err="1" smtClean="0"/>
              <a:t>LoTW</a:t>
            </a:r>
            <a:endParaRPr lang="en-US" sz="3200" dirty="0" smtClean="0"/>
          </a:p>
          <a:p>
            <a:r>
              <a:rPr lang="en-US" sz="3200" dirty="0" smtClean="0"/>
              <a:t>QRZ</a:t>
            </a:r>
            <a:endParaRPr lang="en-US" sz="3200" dirty="0" smtClean="0"/>
          </a:p>
          <a:p>
            <a:r>
              <a:rPr lang="en-US" sz="3200" dirty="0" smtClean="0"/>
              <a:t>Questions</a:t>
            </a:r>
            <a:endParaRPr lang="en-US" sz="32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3975" y="3093396"/>
            <a:ext cx="5114316" cy="3409544"/>
          </a:xfrm>
          <a:prstGeom prst="rect">
            <a:avLst/>
          </a:prstGeom>
        </p:spPr>
      </p:pic>
      <p:sp>
        <p:nvSpPr>
          <p:cNvPr id="6" name="Rectangle 5"/>
          <p:cNvSpPr/>
          <p:nvPr/>
        </p:nvSpPr>
        <p:spPr>
          <a:xfrm>
            <a:off x="5696284" y="3156231"/>
            <a:ext cx="3248005" cy="923330"/>
          </a:xfrm>
          <a:prstGeom prst="rect">
            <a:avLst/>
          </a:prstGeom>
          <a:noFill/>
          <a:effectLst>
            <a:outerShdw blurRad="50800" dist="12700" dir="5400000" algn="ctr" rotWithShape="0">
              <a:srgbClr val="000000">
                <a:alpha val="43137"/>
              </a:srgbClr>
            </a:outerShdw>
          </a:effectLst>
        </p:spPr>
        <p:txBody>
          <a:bodyPr wrap="none" lIns="91440" tIns="45720" rIns="91440" bIns="45720">
            <a:spAutoFit/>
          </a:bodyPr>
          <a:lstStyle/>
          <a:p>
            <a:pPr algn="ctr"/>
            <a:r>
              <a:rPr lang="en-US" sz="5400" b="1" cap="none" spc="0" dirty="0" smtClean="0">
                <a:ln w="6600">
                  <a:solidFill>
                    <a:schemeClr val="accent2"/>
                  </a:solidFill>
                  <a:prstDash val="solid"/>
                </a:ln>
                <a:solidFill>
                  <a:schemeClr val="bg2">
                    <a:lumMod val="75000"/>
                  </a:schemeClr>
                </a:solidFill>
                <a:effectLst>
                  <a:outerShdw dist="38100" dir="2700000" algn="tl" rotWithShape="0">
                    <a:schemeClr val="accent2"/>
                  </a:outerShdw>
                </a:effectLst>
                <a:latin typeface="Lemon" panose="02000000000000000000" pitchFamily="2" charset="0"/>
              </a:rPr>
              <a:t>WB7RLX</a:t>
            </a:r>
            <a:endParaRPr lang="en-US" sz="5400" b="1" cap="none" spc="0" dirty="0">
              <a:ln w="6600">
                <a:solidFill>
                  <a:schemeClr val="accent2"/>
                </a:solidFill>
                <a:prstDash val="solid"/>
              </a:ln>
              <a:solidFill>
                <a:schemeClr val="bg2">
                  <a:lumMod val="75000"/>
                </a:schemeClr>
              </a:solidFill>
              <a:effectLst>
                <a:outerShdw dist="38100" dir="2700000" algn="tl" rotWithShape="0">
                  <a:schemeClr val="accent2"/>
                </a:outerShdw>
              </a:effectLst>
              <a:latin typeface="Lemon" panose="02000000000000000000" pitchFamily="2" charset="0"/>
            </a:endParaRPr>
          </a:p>
        </p:txBody>
      </p:sp>
    </p:spTree>
    <p:extLst>
      <p:ext uri="{BB962C8B-B14F-4D97-AF65-F5344CB8AC3E}">
        <p14:creationId xmlns:p14="http://schemas.microsoft.com/office/powerpoint/2010/main" val="70024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16" presetClass="entr" presetSubtype="21" fill="hold" grpId="0" nodeType="afterEffect">
                                  <p:stCondLst>
                                    <p:cond delay="25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963561"/>
          </a:xfrm>
        </p:spPr>
        <p:txBody>
          <a:bodyPr/>
          <a:lstStyle/>
          <a:p>
            <a:r>
              <a:rPr lang="en-US" dirty="0" smtClean="0"/>
              <a:t>A brief History of Logging</a:t>
            </a:r>
            <a:endParaRPr lang="en-US" dirty="0"/>
          </a:p>
        </p:txBody>
      </p:sp>
      <p:sp>
        <p:nvSpPr>
          <p:cNvPr id="3" name="Content Placeholder 2"/>
          <p:cNvSpPr>
            <a:spLocks noGrp="1"/>
          </p:cNvSpPr>
          <p:nvPr>
            <p:ph idx="1"/>
          </p:nvPr>
        </p:nvSpPr>
        <p:spPr>
          <a:xfrm>
            <a:off x="1141412" y="1307690"/>
            <a:ext cx="9905999" cy="5407742"/>
          </a:xfrm>
        </p:spPr>
        <p:txBody>
          <a:bodyPr>
            <a:normAutofit/>
          </a:bodyPr>
          <a:lstStyle/>
          <a:p>
            <a:r>
              <a:rPr lang="en-US" sz="2800" dirty="0" smtClean="0"/>
              <a:t>When did it start?:  As near as I can determine Hams have been logging their QSO from the beginning, even before the founding of the ARRL.</a:t>
            </a:r>
          </a:p>
          <a:p>
            <a:r>
              <a:rPr lang="en-US" sz="2800" dirty="0" smtClean="0"/>
              <a:t>Why did it start:  It was a way of “documenting” where their signals were going and what stations they had contacted.</a:t>
            </a:r>
          </a:p>
          <a:p>
            <a:r>
              <a:rPr lang="en-US" sz="2800" dirty="0" smtClean="0"/>
              <a:t>This evolved to the sending of QSL cards as a way of “confirming” contacts.  Note that the tradition of sending out QSL cards started in the early days of shortwave radio listening.</a:t>
            </a:r>
            <a:endParaRPr lang="en-US" sz="2800" dirty="0"/>
          </a:p>
        </p:txBody>
      </p:sp>
    </p:spTree>
    <p:extLst>
      <p:ext uri="{BB962C8B-B14F-4D97-AF65-F5344CB8AC3E}">
        <p14:creationId xmlns:p14="http://schemas.microsoft.com/office/powerpoint/2010/main" val="3432570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a QSL CARD from 1940</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7336" y="2309812"/>
            <a:ext cx="6578130" cy="3855014"/>
          </a:xfrm>
          <a:prstGeom prst="rect">
            <a:avLst/>
          </a:prstGeom>
        </p:spPr>
      </p:pic>
    </p:spTree>
    <p:extLst>
      <p:ext uri="{BB962C8B-B14F-4D97-AF65-F5344CB8AC3E}">
        <p14:creationId xmlns:p14="http://schemas.microsoft.com/office/powerpoint/2010/main" val="6574762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1248697"/>
          </a:xfrm>
        </p:spPr>
        <p:txBody>
          <a:bodyPr/>
          <a:lstStyle/>
          <a:p>
            <a:r>
              <a:rPr lang="en-US" dirty="0" smtClean="0"/>
              <a:t>The Evolution of the QSL Card</a:t>
            </a:r>
            <a:endParaRPr lang="en-US" dirty="0"/>
          </a:p>
        </p:txBody>
      </p:sp>
      <p:sp>
        <p:nvSpPr>
          <p:cNvPr id="3" name="Content Placeholder 2"/>
          <p:cNvSpPr>
            <a:spLocks noGrp="1"/>
          </p:cNvSpPr>
          <p:nvPr>
            <p:ph idx="1"/>
          </p:nvPr>
        </p:nvSpPr>
        <p:spPr>
          <a:xfrm>
            <a:off x="1141413" y="960408"/>
            <a:ext cx="9905999" cy="1417945"/>
          </a:xfrm>
        </p:spPr>
        <p:txBody>
          <a:bodyPr>
            <a:noAutofit/>
          </a:bodyPr>
          <a:lstStyle/>
          <a:p>
            <a:r>
              <a:rPr lang="en-US" dirty="0" smtClean="0"/>
              <a:t>After the ARRL was formed the ARRL thought it would be a good idea to create awards for certain achievements such as WAS and DXCC.  So  in 1935 the DXCC program began.</a:t>
            </a:r>
          </a:p>
          <a:p>
            <a:r>
              <a:rPr lang="en-US" dirty="0" smtClean="0"/>
              <a:t>However to earn these awards the QSO had to be confirmed and that confirmation was in the form of a paper QSL card.</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872" y="3508011"/>
            <a:ext cx="4109013" cy="308175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9992" y="3508011"/>
            <a:ext cx="4256497" cy="3092611"/>
          </a:xfrm>
          <a:prstGeom prst="rect">
            <a:avLst/>
          </a:prstGeom>
        </p:spPr>
      </p:pic>
    </p:spTree>
    <p:extLst>
      <p:ext uri="{BB962C8B-B14F-4D97-AF65-F5344CB8AC3E}">
        <p14:creationId xmlns:p14="http://schemas.microsoft.com/office/powerpoint/2010/main" val="389786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78857"/>
            <a:ext cx="9905998" cy="914202"/>
          </a:xfrm>
        </p:spPr>
        <p:txBody>
          <a:bodyPr/>
          <a:lstStyle/>
          <a:p>
            <a:r>
              <a:rPr lang="en-US" dirty="0" smtClean="0"/>
              <a:t>Why do we log QSO’s Today?</a:t>
            </a:r>
            <a:endParaRPr lang="en-US" dirty="0"/>
          </a:p>
        </p:txBody>
      </p:sp>
      <p:sp>
        <p:nvSpPr>
          <p:cNvPr id="3" name="Content Placeholder 2"/>
          <p:cNvSpPr>
            <a:spLocks noGrp="1"/>
          </p:cNvSpPr>
          <p:nvPr>
            <p:ph idx="1"/>
          </p:nvPr>
        </p:nvSpPr>
        <p:spPr>
          <a:xfrm>
            <a:off x="1141412" y="1072280"/>
            <a:ext cx="9905999" cy="2864558"/>
          </a:xfrm>
        </p:spPr>
        <p:txBody>
          <a:bodyPr>
            <a:normAutofit/>
          </a:bodyPr>
          <a:lstStyle/>
          <a:p>
            <a:r>
              <a:rPr lang="en-US" sz="2800" dirty="0" smtClean="0"/>
              <a:t>In the past the FCC required stations to keep a log of their contacts.  This requirement was dropped </a:t>
            </a:r>
            <a:r>
              <a:rPr lang="en-US" sz="2800" dirty="0"/>
              <a:t>in November of 1982 (see </a:t>
            </a:r>
            <a:r>
              <a:rPr lang="en-US" sz="2800" dirty="0" smtClean="0"/>
              <a:t>FCC-82-456)</a:t>
            </a:r>
          </a:p>
          <a:p>
            <a:r>
              <a:rPr lang="en-US" sz="2800" dirty="0" smtClean="0"/>
              <a:t>So why do we do it today?  It goes back to the idea of “confirming” a QSO.  And why would you want to confirm a QSO</a:t>
            </a:r>
            <a:r>
              <a:rPr lang="en-US" sz="2800" dirty="0" smtClean="0"/>
              <a:t>?</a:t>
            </a:r>
            <a:endParaRPr lang="en-US" sz="2800" dirty="0" smtClean="0"/>
          </a:p>
        </p:txBody>
      </p:sp>
      <p:pic>
        <p:nvPicPr>
          <p:cNvPr id="4" name="Picture 3"/>
          <p:cNvPicPr>
            <a:picLocks noChangeAspect="1"/>
          </p:cNvPicPr>
          <p:nvPr/>
        </p:nvPicPr>
        <p:blipFill>
          <a:blip r:embed="rId3"/>
          <a:stretch>
            <a:fillRect/>
          </a:stretch>
        </p:blipFill>
        <p:spPr>
          <a:xfrm>
            <a:off x="7306675" y="4101322"/>
            <a:ext cx="3652246" cy="2434830"/>
          </a:xfrm>
          <a:prstGeom prst="rect">
            <a:avLst/>
          </a:prstGeom>
        </p:spPr>
      </p:pic>
      <p:sp>
        <p:nvSpPr>
          <p:cNvPr id="5" name="Rectangle 4"/>
          <p:cNvSpPr/>
          <p:nvPr/>
        </p:nvSpPr>
        <p:spPr>
          <a:xfrm>
            <a:off x="7830198" y="5612822"/>
            <a:ext cx="2605200"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WB7RLX</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6" name="TextBox 5"/>
          <p:cNvSpPr txBox="1"/>
          <p:nvPr/>
        </p:nvSpPr>
        <p:spPr>
          <a:xfrm>
            <a:off x="1632155" y="4101322"/>
            <a:ext cx="2930013" cy="553998"/>
          </a:xfrm>
          <a:prstGeom prst="rect">
            <a:avLst/>
          </a:prstGeom>
          <a:noFill/>
        </p:spPr>
        <p:txBody>
          <a:bodyPr wrap="square" rtlCol="0">
            <a:spAutoFit/>
          </a:bodyPr>
          <a:lstStyle/>
          <a:p>
            <a:pPr marL="914400" lvl="1" indent="-457200">
              <a:buFont typeface="Arial" panose="020B0604020202020204" pitchFamily="34" charset="0"/>
              <a:buChar char="•"/>
            </a:pPr>
            <a:r>
              <a:rPr lang="en-US" sz="3000" dirty="0"/>
              <a:t>Old </a:t>
            </a:r>
            <a:r>
              <a:rPr lang="en-US" sz="3000" dirty="0" smtClean="0"/>
              <a:t>Habit</a:t>
            </a:r>
            <a:endParaRPr lang="en-US" dirty="0"/>
          </a:p>
        </p:txBody>
      </p:sp>
      <p:sp>
        <p:nvSpPr>
          <p:cNvPr id="7" name="TextBox 6"/>
          <p:cNvSpPr txBox="1"/>
          <p:nvPr/>
        </p:nvSpPr>
        <p:spPr>
          <a:xfrm>
            <a:off x="2821858" y="4819804"/>
            <a:ext cx="2792361" cy="584775"/>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t>Just because</a:t>
            </a:r>
            <a:endParaRPr lang="en-US" sz="3200" dirty="0"/>
          </a:p>
        </p:txBody>
      </p:sp>
      <p:sp>
        <p:nvSpPr>
          <p:cNvPr id="8" name="TextBox 7"/>
          <p:cNvSpPr txBox="1"/>
          <p:nvPr/>
        </p:nvSpPr>
        <p:spPr>
          <a:xfrm>
            <a:off x="3515032" y="5538286"/>
            <a:ext cx="3426542" cy="584775"/>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t>Award Chasing</a:t>
            </a:r>
            <a:endParaRPr lang="en-US" sz="3200" dirty="0"/>
          </a:p>
        </p:txBody>
      </p:sp>
    </p:spTree>
    <p:extLst>
      <p:ext uri="{BB962C8B-B14F-4D97-AF65-F5344CB8AC3E}">
        <p14:creationId xmlns:p14="http://schemas.microsoft.com/office/powerpoint/2010/main" val="182161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2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3250"/>
                            </p:stCondLst>
                            <p:childTnLst>
                              <p:par>
                                <p:cTn id="15" presetID="42" presetClass="entr" presetSubtype="0" fill="hold" grpId="0" nodeType="afterEffect">
                                  <p:stCondLst>
                                    <p:cond delay="10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5250"/>
                            </p:stCondLst>
                            <p:childTnLst>
                              <p:par>
                                <p:cTn id="21" presetID="42" presetClass="entr" presetSubtype="0" fill="hold" grpId="0" nodeType="afterEffect">
                                  <p:stCondLst>
                                    <p:cond delay="20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1195043"/>
          </a:xfrm>
        </p:spPr>
        <p:txBody>
          <a:bodyPr/>
          <a:lstStyle/>
          <a:p>
            <a:r>
              <a:rPr lang="en-US" dirty="0" smtClean="0"/>
              <a:t>What is Confirmation?</a:t>
            </a:r>
            <a:endParaRPr lang="en-US" dirty="0"/>
          </a:p>
        </p:txBody>
      </p:sp>
      <p:sp>
        <p:nvSpPr>
          <p:cNvPr id="3" name="Content Placeholder 2"/>
          <p:cNvSpPr>
            <a:spLocks noGrp="1"/>
          </p:cNvSpPr>
          <p:nvPr>
            <p:ph idx="1"/>
          </p:nvPr>
        </p:nvSpPr>
        <p:spPr>
          <a:xfrm>
            <a:off x="877801" y="1137378"/>
            <a:ext cx="9197075" cy="1192867"/>
          </a:xfrm>
        </p:spPr>
        <p:txBody>
          <a:bodyPr>
            <a:normAutofit/>
          </a:bodyPr>
          <a:lstStyle/>
          <a:p>
            <a:r>
              <a:rPr lang="en-US" sz="2800" dirty="0" smtClean="0"/>
              <a:t>Confirming A QSO requires the Following Information from both stations:</a:t>
            </a:r>
          </a:p>
          <a:p>
            <a:pPr marL="0" indent="0">
              <a:buNone/>
            </a:pPr>
            <a:endParaRPr lang="en-US" sz="28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36739" y="2780706"/>
            <a:ext cx="5324856" cy="3660648"/>
          </a:xfrm>
          <a:prstGeom prst="rect">
            <a:avLst/>
          </a:prstGeom>
        </p:spPr>
      </p:pic>
      <p:sp>
        <p:nvSpPr>
          <p:cNvPr id="19" name="TextBox 18"/>
          <p:cNvSpPr txBox="1"/>
          <p:nvPr/>
        </p:nvSpPr>
        <p:spPr>
          <a:xfrm>
            <a:off x="877801" y="2467897"/>
            <a:ext cx="4886632" cy="3877985"/>
          </a:xfrm>
          <a:prstGeom prst="rect">
            <a:avLst/>
          </a:prstGeom>
          <a:noFill/>
        </p:spPr>
        <p:txBody>
          <a:bodyPr wrap="square" rtlCol="0">
            <a:spAutoFit/>
          </a:bodyPr>
          <a:lstStyle/>
          <a:p>
            <a:pPr marL="342900" indent="-342900">
              <a:spcBef>
                <a:spcPts val="1200"/>
              </a:spcBef>
              <a:buFont typeface="Wingdings" panose="05000000000000000000" pitchFamily="2" charset="2"/>
              <a:buChar char="ü"/>
            </a:pPr>
            <a:r>
              <a:rPr lang="en-US" sz="2400" b="1" dirty="0"/>
              <a:t>Call Signs</a:t>
            </a:r>
            <a:r>
              <a:rPr lang="en-US" sz="2400" dirty="0"/>
              <a:t> - both QSO reports must name the same two call signs</a:t>
            </a:r>
          </a:p>
          <a:p>
            <a:pPr marL="342900" indent="-342900">
              <a:spcBef>
                <a:spcPts val="1200"/>
              </a:spcBef>
              <a:buFont typeface="Wingdings" panose="05000000000000000000" pitchFamily="2" charset="2"/>
              <a:buChar char="ü"/>
            </a:pPr>
            <a:r>
              <a:rPr lang="en-US" sz="2400" b="1" dirty="0"/>
              <a:t>Date/Time (UTC) </a:t>
            </a:r>
            <a:r>
              <a:rPr lang="en-US" sz="2400" dirty="0"/>
              <a:t>- both QSO reports must have the same timestamp, +- 30 minutes</a:t>
            </a:r>
          </a:p>
          <a:p>
            <a:pPr marL="342900" indent="-342900">
              <a:spcBef>
                <a:spcPts val="1200"/>
              </a:spcBef>
              <a:buFont typeface="Wingdings" panose="05000000000000000000" pitchFamily="2" charset="2"/>
              <a:buChar char="ü"/>
            </a:pPr>
            <a:r>
              <a:rPr lang="en-US" sz="2400" b="1" dirty="0"/>
              <a:t>Band</a:t>
            </a:r>
            <a:r>
              <a:rPr lang="en-US" sz="2400" dirty="0"/>
              <a:t> - both QSO reports report the same band in use</a:t>
            </a:r>
          </a:p>
          <a:p>
            <a:pPr marL="342900" indent="-342900">
              <a:spcBef>
                <a:spcPts val="1200"/>
              </a:spcBef>
              <a:buFont typeface="Wingdings" panose="05000000000000000000" pitchFamily="2" charset="2"/>
              <a:buChar char="ü"/>
            </a:pPr>
            <a:r>
              <a:rPr lang="en-US" sz="2400" b="1" dirty="0"/>
              <a:t>Mode</a:t>
            </a:r>
            <a:r>
              <a:rPr lang="en-US" sz="2400" dirty="0"/>
              <a:t> - both QSO reports report the same mode in use</a:t>
            </a:r>
          </a:p>
        </p:txBody>
      </p:sp>
    </p:spTree>
    <p:extLst>
      <p:ext uri="{BB962C8B-B14F-4D97-AF65-F5344CB8AC3E}">
        <p14:creationId xmlns:p14="http://schemas.microsoft.com/office/powerpoint/2010/main" val="11458084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9232" y="0"/>
            <a:ext cx="9905998" cy="1130710"/>
          </a:xfrm>
        </p:spPr>
        <p:txBody>
          <a:bodyPr/>
          <a:lstStyle/>
          <a:p>
            <a:r>
              <a:rPr lang="en-US" dirty="0" smtClean="0"/>
              <a:t>A just in case you were wondering</a:t>
            </a:r>
            <a:endParaRPr lang="en-US" dirty="0"/>
          </a:p>
        </p:txBody>
      </p:sp>
      <p:sp>
        <p:nvSpPr>
          <p:cNvPr id="3" name="Content Placeholder 2"/>
          <p:cNvSpPr>
            <a:spLocks noGrp="1"/>
          </p:cNvSpPr>
          <p:nvPr>
            <p:ph idx="1"/>
          </p:nvPr>
        </p:nvSpPr>
        <p:spPr>
          <a:xfrm>
            <a:off x="1131580" y="875071"/>
            <a:ext cx="9905999" cy="2005781"/>
          </a:xfrm>
        </p:spPr>
        <p:txBody>
          <a:bodyPr>
            <a:normAutofit fontScale="85000" lnSpcReduction="10000"/>
          </a:bodyPr>
          <a:lstStyle/>
          <a:p>
            <a:r>
              <a:rPr lang="en-US" sz="4600" dirty="0" smtClean="0"/>
              <a:t>Yes people still send out paper QSL Cards!  Although it’s not as prevalent as it once was.</a:t>
            </a:r>
          </a:p>
          <a:p>
            <a:pPr marL="0" indent="0">
              <a:buNone/>
            </a:pPr>
            <a:endParaRPr lang="en-US" sz="4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914" y="2516957"/>
            <a:ext cx="2622907" cy="1855116"/>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9232" y="3936654"/>
            <a:ext cx="3310140" cy="215292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6871" y="4372073"/>
            <a:ext cx="3160708" cy="207341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6871" y="2348366"/>
            <a:ext cx="3160708" cy="2023707"/>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47036" y="4506012"/>
            <a:ext cx="3193178" cy="2044496"/>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07943" y="3053461"/>
            <a:ext cx="3264394" cy="2090094"/>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32213" y="2925217"/>
            <a:ext cx="3078231" cy="2016214"/>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39023" y="3755923"/>
            <a:ext cx="3275695" cy="2100935"/>
          </a:xfrm>
          <a:prstGeom prst="rect">
            <a:avLst/>
          </a:prstGeom>
        </p:spPr>
      </p:pic>
      <p:pic>
        <p:nvPicPr>
          <p:cNvPr id="15" name="Picture 1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30293" y="2561004"/>
            <a:ext cx="3153426" cy="2181942"/>
          </a:xfrm>
          <a:prstGeom prst="rect">
            <a:avLst/>
          </a:prstGeom>
        </p:spPr>
      </p:pic>
      <p:pic>
        <p:nvPicPr>
          <p:cNvPr id="16" name="Picture 1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188897" y="4588982"/>
            <a:ext cx="2893300" cy="1843613"/>
          </a:xfrm>
          <a:prstGeom prst="rect">
            <a:avLst/>
          </a:prstGeom>
        </p:spPr>
      </p:pic>
      <p:pic>
        <p:nvPicPr>
          <p:cNvPr id="17" name="Picture 1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751380" y="2756493"/>
            <a:ext cx="3243075" cy="2085695"/>
          </a:xfrm>
          <a:prstGeom prst="rect">
            <a:avLst/>
          </a:prstGeom>
        </p:spPr>
      </p:pic>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167262" y="2300047"/>
            <a:ext cx="3087156" cy="1973195"/>
          </a:xfrm>
          <a:prstGeom prst="rect">
            <a:avLst/>
          </a:prstGeom>
        </p:spPr>
      </p:pic>
    </p:spTree>
    <p:extLst>
      <p:ext uri="{BB962C8B-B14F-4D97-AF65-F5344CB8AC3E}">
        <p14:creationId xmlns:p14="http://schemas.microsoft.com/office/powerpoint/2010/main" val="3526924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5"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anim calcmode="lin" valueType="num">
                                      <p:cBhvr>
                                        <p:cTn id="18" dur="2000" fill="hold"/>
                                        <p:tgtEl>
                                          <p:spTgt spid="9"/>
                                        </p:tgtEl>
                                        <p:attrNameLst>
                                          <p:attrName>ppt_w</p:attrName>
                                        </p:attrNameLst>
                                      </p:cBhvr>
                                      <p:tavLst>
                                        <p:tav tm="0" fmla="#ppt_w*sin(2.5*pi*$)">
                                          <p:val>
                                            <p:fltVal val="0"/>
                                          </p:val>
                                        </p:tav>
                                        <p:tav tm="100000">
                                          <p:val>
                                            <p:fltVal val="1"/>
                                          </p:val>
                                        </p:tav>
                                      </p:tavLst>
                                    </p:anim>
                                    <p:anim calcmode="lin" valueType="num">
                                      <p:cBhvr>
                                        <p:cTn id="19" dur="2000" fill="hold"/>
                                        <p:tgtEl>
                                          <p:spTgt spid="9"/>
                                        </p:tgtEl>
                                        <p:attrNameLst>
                                          <p:attrName>ppt_h</p:attrName>
                                        </p:attrNameLst>
                                      </p:cBhvr>
                                      <p:tavLst>
                                        <p:tav tm="0">
                                          <p:val>
                                            <p:strVal val="#ppt_h"/>
                                          </p:val>
                                        </p:tav>
                                        <p:tav tm="100000">
                                          <p:val>
                                            <p:strVal val="#ppt_h"/>
                                          </p:val>
                                        </p:tav>
                                      </p:tavLst>
                                    </p:anim>
                                  </p:childTnLst>
                                </p:cTn>
                              </p:par>
                            </p:childTnLst>
                          </p:cTn>
                        </p:par>
                        <p:par>
                          <p:cTn id="20" fill="hold">
                            <p:stCondLst>
                              <p:cond delay="3000"/>
                            </p:stCondLst>
                            <p:childTnLst>
                              <p:par>
                                <p:cTn id="21" presetID="26"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80">
                                          <p:stCondLst>
                                            <p:cond delay="0"/>
                                          </p:stCondLst>
                                        </p:cTn>
                                        <p:tgtEl>
                                          <p:spTgt spid="10"/>
                                        </p:tgtEl>
                                      </p:cBhvr>
                                    </p:animEffect>
                                    <p:anim calcmode="lin" valueType="num">
                                      <p:cBhvr>
                                        <p:cTn id="2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9" dur="26">
                                          <p:stCondLst>
                                            <p:cond delay="650"/>
                                          </p:stCondLst>
                                        </p:cTn>
                                        <p:tgtEl>
                                          <p:spTgt spid="10"/>
                                        </p:tgtEl>
                                      </p:cBhvr>
                                      <p:to x="100000" y="60000"/>
                                    </p:animScale>
                                    <p:animScale>
                                      <p:cBhvr>
                                        <p:cTn id="30" dur="166" decel="50000">
                                          <p:stCondLst>
                                            <p:cond delay="676"/>
                                          </p:stCondLst>
                                        </p:cTn>
                                        <p:tgtEl>
                                          <p:spTgt spid="10"/>
                                        </p:tgtEl>
                                      </p:cBhvr>
                                      <p:to x="100000" y="100000"/>
                                    </p:animScale>
                                    <p:animScale>
                                      <p:cBhvr>
                                        <p:cTn id="31" dur="26">
                                          <p:stCondLst>
                                            <p:cond delay="1312"/>
                                          </p:stCondLst>
                                        </p:cTn>
                                        <p:tgtEl>
                                          <p:spTgt spid="10"/>
                                        </p:tgtEl>
                                      </p:cBhvr>
                                      <p:to x="100000" y="80000"/>
                                    </p:animScale>
                                    <p:animScale>
                                      <p:cBhvr>
                                        <p:cTn id="32" dur="166" decel="50000">
                                          <p:stCondLst>
                                            <p:cond delay="1338"/>
                                          </p:stCondLst>
                                        </p:cTn>
                                        <p:tgtEl>
                                          <p:spTgt spid="10"/>
                                        </p:tgtEl>
                                      </p:cBhvr>
                                      <p:to x="100000" y="100000"/>
                                    </p:animScale>
                                    <p:animScale>
                                      <p:cBhvr>
                                        <p:cTn id="33" dur="26">
                                          <p:stCondLst>
                                            <p:cond delay="1642"/>
                                          </p:stCondLst>
                                        </p:cTn>
                                        <p:tgtEl>
                                          <p:spTgt spid="10"/>
                                        </p:tgtEl>
                                      </p:cBhvr>
                                      <p:to x="100000" y="90000"/>
                                    </p:animScale>
                                    <p:animScale>
                                      <p:cBhvr>
                                        <p:cTn id="34" dur="166" decel="50000">
                                          <p:stCondLst>
                                            <p:cond delay="1668"/>
                                          </p:stCondLst>
                                        </p:cTn>
                                        <p:tgtEl>
                                          <p:spTgt spid="10"/>
                                        </p:tgtEl>
                                      </p:cBhvr>
                                      <p:to x="100000" y="100000"/>
                                    </p:animScale>
                                    <p:animScale>
                                      <p:cBhvr>
                                        <p:cTn id="35" dur="26">
                                          <p:stCondLst>
                                            <p:cond delay="1808"/>
                                          </p:stCondLst>
                                        </p:cTn>
                                        <p:tgtEl>
                                          <p:spTgt spid="10"/>
                                        </p:tgtEl>
                                      </p:cBhvr>
                                      <p:to x="100000" y="95000"/>
                                    </p:animScale>
                                    <p:animScale>
                                      <p:cBhvr>
                                        <p:cTn id="36" dur="166" decel="50000">
                                          <p:stCondLst>
                                            <p:cond delay="1834"/>
                                          </p:stCondLst>
                                        </p:cTn>
                                        <p:tgtEl>
                                          <p:spTgt spid="10"/>
                                        </p:tgtEl>
                                      </p:cBhvr>
                                      <p:to x="100000" y="100000"/>
                                    </p:animScale>
                                  </p:childTnLst>
                                </p:cTn>
                              </p:par>
                            </p:childTnLst>
                          </p:cTn>
                        </p:par>
                        <p:par>
                          <p:cTn id="37" fill="hold">
                            <p:stCondLst>
                              <p:cond delay="5000"/>
                            </p:stCondLst>
                            <p:childTnLst>
                              <p:par>
                                <p:cTn id="38" presetID="16" presetClass="entr" presetSubtype="21"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arn(inVertical)">
                                      <p:cBhvr>
                                        <p:cTn id="40" dur="500"/>
                                        <p:tgtEl>
                                          <p:spTgt spid="11"/>
                                        </p:tgtEl>
                                      </p:cBhvr>
                                    </p:animEffect>
                                  </p:childTnLst>
                                </p:cTn>
                              </p:par>
                            </p:childTnLst>
                          </p:cTn>
                        </p:par>
                        <p:par>
                          <p:cTn id="41" fill="hold">
                            <p:stCondLst>
                              <p:cond delay="5500"/>
                            </p:stCondLst>
                            <p:childTnLst>
                              <p:par>
                                <p:cTn id="42" presetID="42" presetClass="entr" presetSubtype="0"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00"/>
                                        <p:tgtEl>
                                          <p:spTgt spid="12"/>
                                        </p:tgtEl>
                                      </p:cBhvr>
                                    </p:animEffect>
                                    <p:anim calcmode="lin" valueType="num">
                                      <p:cBhvr>
                                        <p:cTn id="45" dur="1000" fill="hold"/>
                                        <p:tgtEl>
                                          <p:spTgt spid="12"/>
                                        </p:tgtEl>
                                        <p:attrNameLst>
                                          <p:attrName>ppt_x</p:attrName>
                                        </p:attrNameLst>
                                      </p:cBhvr>
                                      <p:tavLst>
                                        <p:tav tm="0">
                                          <p:val>
                                            <p:strVal val="#ppt_x"/>
                                          </p:val>
                                        </p:tav>
                                        <p:tav tm="100000">
                                          <p:val>
                                            <p:strVal val="#ppt_x"/>
                                          </p:val>
                                        </p:tav>
                                      </p:tavLst>
                                    </p:anim>
                                    <p:anim calcmode="lin" valueType="num">
                                      <p:cBhvr>
                                        <p:cTn id="46" dur="1000" fill="hold"/>
                                        <p:tgtEl>
                                          <p:spTgt spid="12"/>
                                        </p:tgtEl>
                                        <p:attrNameLst>
                                          <p:attrName>ppt_y</p:attrName>
                                        </p:attrNameLst>
                                      </p:cBhvr>
                                      <p:tavLst>
                                        <p:tav tm="0">
                                          <p:val>
                                            <p:strVal val="#ppt_y+.1"/>
                                          </p:val>
                                        </p:tav>
                                        <p:tav tm="100000">
                                          <p:val>
                                            <p:strVal val="#ppt_y"/>
                                          </p:val>
                                        </p:tav>
                                      </p:tavLst>
                                    </p:anim>
                                  </p:childTnLst>
                                </p:cTn>
                              </p:par>
                            </p:childTnLst>
                          </p:cTn>
                        </p:par>
                        <p:par>
                          <p:cTn id="47" fill="hold">
                            <p:stCondLst>
                              <p:cond delay="6500"/>
                            </p:stCondLst>
                            <p:childTnLst>
                              <p:par>
                                <p:cTn id="48" presetID="45" presetClass="entr" presetSubtype="0" fill="hold"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2000"/>
                                        <p:tgtEl>
                                          <p:spTgt spid="13"/>
                                        </p:tgtEl>
                                      </p:cBhvr>
                                    </p:animEffect>
                                    <p:anim calcmode="lin" valueType="num">
                                      <p:cBhvr>
                                        <p:cTn id="51" dur="2000" fill="hold"/>
                                        <p:tgtEl>
                                          <p:spTgt spid="13"/>
                                        </p:tgtEl>
                                        <p:attrNameLst>
                                          <p:attrName>ppt_w</p:attrName>
                                        </p:attrNameLst>
                                      </p:cBhvr>
                                      <p:tavLst>
                                        <p:tav tm="0" fmla="#ppt_w*sin(2.5*pi*$)">
                                          <p:val>
                                            <p:fltVal val="0"/>
                                          </p:val>
                                        </p:tav>
                                        <p:tav tm="100000">
                                          <p:val>
                                            <p:fltVal val="1"/>
                                          </p:val>
                                        </p:tav>
                                      </p:tavLst>
                                    </p:anim>
                                    <p:anim calcmode="lin" valueType="num">
                                      <p:cBhvr>
                                        <p:cTn id="52" dur="2000" fill="hold"/>
                                        <p:tgtEl>
                                          <p:spTgt spid="13"/>
                                        </p:tgtEl>
                                        <p:attrNameLst>
                                          <p:attrName>ppt_h</p:attrName>
                                        </p:attrNameLst>
                                      </p:cBhvr>
                                      <p:tavLst>
                                        <p:tav tm="0">
                                          <p:val>
                                            <p:strVal val="#ppt_h"/>
                                          </p:val>
                                        </p:tav>
                                        <p:tav tm="100000">
                                          <p:val>
                                            <p:strVal val="#ppt_h"/>
                                          </p:val>
                                        </p:tav>
                                      </p:tavLst>
                                    </p:anim>
                                  </p:childTnLst>
                                </p:cTn>
                              </p:par>
                            </p:childTnLst>
                          </p:cTn>
                        </p:par>
                        <p:par>
                          <p:cTn id="53" fill="hold">
                            <p:stCondLst>
                              <p:cond delay="8500"/>
                            </p:stCondLst>
                            <p:childTnLst>
                              <p:par>
                                <p:cTn id="54" presetID="31" presetClass="entr" presetSubtype="0"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1000" fill="hold"/>
                                        <p:tgtEl>
                                          <p:spTgt spid="14"/>
                                        </p:tgtEl>
                                        <p:attrNameLst>
                                          <p:attrName>ppt_w</p:attrName>
                                        </p:attrNameLst>
                                      </p:cBhvr>
                                      <p:tavLst>
                                        <p:tav tm="0">
                                          <p:val>
                                            <p:fltVal val="0"/>
                                          </p:val>
                                        </p:tav>
                                        <p:tav tm="100000">
                                          <p:val>
                                            <p:strVal val="#ppt_w"/>
                                          </p:val>
                                        </p:tav>
                                      </p:tavLst>
                                    </p:anim>
                                    <p:anim calcmode="lin" valueType="num">
                                      <p:cBhvr>
                                        <p:cTn id="57" dur="1000" fill="hold"/>
                                        <p:tgtEl>
                                          <p:spTgt spid="14"/>
                                        </p:tgtEl>
                                        <p:attrNameLst>
                                          <p:attrName>ppt_h</p:attrName>
                                        </p:attrNameLst>
                                      </p:cBhvr>
                                      <p:tavLst>
                                        <p:tav tm="0">
                                          <p:val>
                                            <p:fltVal val="0"/>
                                          </p:val>
                                        </p:tav>
                                        <p:tav tm="100000">
                                          <p:val>
                                            <p:strVal val="#ppt_h"/>
                                          </p:val>
                                        </p:tav>
                                      </p:tavLst>
                                    </p:anim>
                                    <p:anim calcmode="lin" valueType="num">
                                      <p:cBhvr>
                                        <p:cTn id="58" dur="1000" fill="hold"/>
                                        <p:tgtEl>
                                          <p:spTgt spid="14"/>
                                        </p:tgtEl>
                                        <p:attrNameLst>
                                          <p:attrName>style.rotation</p:attrName>
                                        </p:attrNameLst>
                                      </p:cBhvr>
                                      <p:tavLst>
                                        <p:tav tm="0">
                                          <p:val>
                                            <p:fltVal val="90"/>
                                          </p:val>
                                        </p:tav>
                                        <p:tav tm="100000">
                                          <p:val>
                                            <p:fltVal val="0"/>
                                          </p:val>
                                        </p:tav>
                                      </p:tavLst>
                                    </p:anim>
                                    <p:animEffect transition="in" filter="fade">
                                      <p:cBhvr>
                                        <p:cTn id="59" dur="1000"/>
                                        <p:tgtEl>
                                          <p:spTgt spid="14"/>
                                        </p:tgtEl>
                                      </p:cBhvr>
                                    </p:animEffect>
                                  </p:childTnLst>
                                </p:cTn>
                              </p:par>
                            </p:childTnLst>
                          </p:cTn>
                        </p:par>
                        <p:par>
                          <p:cTn id="60" fill="hold">
                            <p:stCondLst>
                              <p:cond delay="9500"/>
                            </p:stCondLst>
                            <p:childTnLst>
                              <p:par>
                                <p:cTn id="61" presetID="21" presetClass="entr" presetSubtype="1"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heel(1)">
                                      <p:cBhvr>
                                        <p:cTn id="63" dur="2000"/>
                                        <p:tgtEl>
                                          <p:spTgt spid="15"/>
                                        </p:tgtEl>
                                      </p:cBhvr>
                                    </p:animEffect>
                                  </p:childTnLst>
                                </p:cTn>
                              </p:par>
                            </p:childTnLst>
                          </p:cTn>
                        </p:par>
                        <p:par>
                          <p:cTn id="64" fill="hold">
                            <p:stCondLst>
                              <p:cond delay="11500"/>
                            </p:stCondLst>
                            <p:childTnLst>
                              <p:par>
                                <p:cTn id="65" presetID="53" presetClass="entr" presetSubtype="16" fill="hold"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childTnLst>
                          </p:cTn>
                        </p:par>
                        <p:par>
                          <p:cTn id="70" fill="hold">
                            <p:stCondLst>
                              <p:cond delay="12000"/>
                            </p:stCondLst>
                            <p:childTnLst>
                              <p:par>
                                <p:cTn id="71" presetID="2" presetClass="entr" presetSubtype="8" fill="hold" nodeType="after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additive="base">
                                        <p:cTn id="73" dur="500" fill="hold"/>
                                        <p:tgtEl>
                                          <p:spTgt spid="17"/>
                                        </p:tgtEl>
                                        <p:attrNameLst>
                                          <p:attrName>ppt_x</p:attrName>
                                        </p:attrNameLst>
                                      </p:cBhvr>
                                      <p:tavLst>
                                        <p:tav tm="0">
                                          <p:val>
                                            <p:strVal val="0-#ppt_w/2"/>
                                          </p:val>
                                        </p:tav>
                                        <p:tav tm="100000">
                                          <p:val>
                                            <p:strVal val="#ppt_x"/>
                                          </p:val>
                                        </p:tav>
                                      </p:tavLst>
                                    </p:anim>
                                    <p:anim calcmode="lin" valueType="num">
                                      <p:cBhvr additive="base">
                                        <p:cTn id="74" dur="500" fill="hold"/>
                                        <p:tgtEl>
                                          <p:spTgt spid="17"/>
                                        </p:tgtEl>
                                        <p:attrNameLst>
                                          <p:attrName>ppt_y</p:attrName>
                                        </p:attrNameLst>
                                      </p:cBhvr>
                                      <p:tavLst>
                                        <p:tav tm="0">
                                          <p:val>
                                            <p:strVal val="#ppt_y"/>
                                          </p:val>
                                        </p:tav>
                                        <p:tav tm="100000">
                                          <p:val>
                                            <p:strVal val="#ppt_y"/>
                                          </p:val>
                                        </p:tav>
                                      </p:tavLst>
                                    </p:anim>
                                  </p:childTnLst>
                                </p:cTn>
                              </p:par>
                            </p:childTnLst>
                          </p:cTn>
                        </p:par>
                        <p:par>
                          <p:cTn id="75" fill="hold">
                            <p:stCondLst>
                              <p:cond delay="12500"/>
                            </p:stCondLst>
                            <p:childTnLst>
                              <p:par>
                                <p:cTn id="76" presetID="2" presetClass="entr" presetSubtype="3" fill="hold" nodeType="after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additive="base">
                                        <p:cTn id="78" dur="500" fill="hold"/>
                                        <p:tgtEl>
                                          <p:spTgt spid="18"/>
                                        </p:tgtEl>
                                        <p:attrNameLst>
                                          <p:attrName>ppt_x</p:attrName>
                                        </p:attrNameLst>
                                      </p:cBhvr>
                                      <p:tavLst>
                                        <p:tav tm="0">
                                          <p:val>
                                            <p:strVal val="1+#ppt_w/2"/>
                                          </p:val>
                                        </p:tav>
                                        <p:tav tm="100000">
                                          <p:val>
                                            <p:strVal val="#ppt_x"/>
                                          </p:val>
                                        </p:tav>
                                      </p:tavLst>
                                    </p:anim>
                                    <p:anim calcmode="lin" valueType="num">
                                      <p:cBhvr additive="base">
                                        <p:cTn id="79"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7387" y="0"/>
            <a:ext cx="9905998" cy="1141456"/>
          </a:xfrm>
        </p:spPr>
        <p:txBody>
          <a:bodyPr/>
          <a:lstStyle/>
          <a:p>
            <a:r>
              <a:rPr lang="en-US" dirty="0" smtClean="0"/>
              <a:t>And A long came the Computer (1977)</a:t>
            </a:r>
            <a:endParaRPr lang="en-US" dirty="0"/>
          </a:p>
        </p:txBody>
      </p:sp>
      <p:pic>
        <p:nvPicPr>
          <p:cNvPr id="5" name="Picture 4"/>
          <p:cNvPicPr>
            <a:picLocks noChangeAspect="1"/>
          </p:cNvPicPr>
          <p:nvPr/>
        </p:nvPicPr>
        <p:blipFill>
          <a:blip r:embed="rId3"/>
          <a:stretch>
            <a:fillRect/>
          </a:stretch>
        </p:blipFill>
        <p:spPr>
          <a:xfrm>
            <a:off x="3651418" y="926044"/>
            <a:ext cx="2100453" cy="1951670"/>
          </a:xfrm>
          <a:prstGeom prst="rect">
            <a:avLst/>
          </a:prstGeom>
        </p:spPr>
      </p:pic>
      <p:pic>
        <p:nvPicPr>
          <p:cNvPr id="6" name="Picture 5"/>
          <p:cNvPicPr>
            <a:picLocks noChangeAspect="1"/>
          </p:cNvPicPr>
          <p:nvPr/>
        </p:nvPicPr>
        <p:blipFill>
          <a:blip r:embed="rId4"/>
          <a:stretch>
            <a:fillRect/>
          </a:stretch>
        </p:blipFill>
        <p:spPr>
          <a:xfrm>
            <a:off x="8063271" y="966894"/>
            <a:ext cx="2875327" cy="1910819"/>
          </a:xfrm>
          <a:prstGeom prst="rect">
            <a:avLst/>
          </a:prstGeom>
        </p:spPr>
      </p:pic>
      <p:pic>
        <p:nvPicPr>
          <p:cNvPr id="7" name="Picture 6"/>
          <p:cNvPicPr>
            <a:picLocks noChangeAspect="1"/>
          </p:cNvPicPr>
          <p:nvPr/>
        </p:nvPicPr>
        <p:blipFill>
          <a:blip r:embed="rId5"/>
          <a:stretch>
            <a:fillRect/>
          </a:stretch>
        </p:blipFill>
        <p:spPr>
          <a:xfrm>
            <a:off x="926852" y="3573762"/>
            <a:ext cx="2630777" cy="2291654"/>
          </a:xfrm>
          <a:prstGeom prst="rect">
            <a:avLst/>
          </a:prstGeom>
        </p:spPr>
      </p:pic>
      <p:pic>
        <p:nvPicPr>
          <p:cNvPr id="8" name="Picture 7"/>
          <p:cNvPicPr>
            <a:picLocks noChangeAspect="1"/>
          </p:cNvPicPr>
          <p:nvPr/>
        </p:nvPicPr>
        <p:blipFill>
          <a:blip r:embed="rId6"/>
          <a:stretch>
            <a:fillRect/>
          </a:stretch>
        </p:blipFill>
        <p:spPr>
          <a:xfrm>
            <a:off x="7574626" y="3478219"/>
            <a:ext cx="3240640" cy="1831666"/>
          </a:xfrm>
          <a:prstGeom prst="rect">
            <a:avLst/>
          </a:prstGeom>
        </p:spPr>
      </p:pic>
      <p:pic>
        <p:nvPicPr>
          <p:cNvPr id="9" name="Picture 8"/>
          <p:cNvPicPr>
            <a:picLocks noChangeAspect="1"/>
          </p:cNvPicPr>
          <p:nvPr/>
        </p:nvPicPr>
        <p:blipFill>
          <a:blip r:embed="rId7"/>
          <a:stretch>
            <a:fillRect/>
          </a:stretch>
        </p:blipFill>
        <p:spPr>
          <a:xfrm>
            <a:off x="5882597" y="955886"/>
            <a:ext cx="2049948" cy="1921827"/>
          </a:xfrm>
          <a:prstGeom prst="rect">
            <a:avLst/>
          </a:prstGeom>
        </p:spPr>
      </p:pic>
      <p:pic>
        <p:nvPicPr>
          <p:cNvPr id="3" name="Picture 2"/>
          <p:cNvPicPr>
            <a:picLocks noChangeAspect="1"/>
          </p:cNvPicPr>
          <p:nvPr/>
        </p:nvPicPr>
        <p:blipFill>
          <a:blip r:embed="rId8"/>
          <a:stretch>
            <a:fillRect/>
          </a:stretch>
        </p:blipFill>
        <p:spPr>
          <a:xfrm>
            <a:off x="926852" y="911460"/>
            <a:ext cx="2593840" cy="1750842"/>
          </a:xfrm>
          <a:prstGeom prst="rect">
            <a:avLst/>
          </a:prstGeom>
        </p:spPr>
      </p:pic>
      <p:pic>
        <p:nvPicPr>
          <p:cNvPr id="4" name="Picture 3"/>
          <p:cNvPicPr>
            <a:picLocks noChangeAspect="1"/>
          </p:cNvPicPr>
          <p:nvPr/>
        </p:nvPicPr>
        <p:blipFill>
          <a:blip r:embed="rId9"/>
          <a:stretch>
            <a:fillRect/>
          </a:stretch>
        </p:blipFill>
        <p:spPr>
          <a:xfrm>
            <a:off x="3906947" y="3478219"/>
            <a:ext cx="3163346" cy="1787620"/>
          </a:xfrm>
          <a:prstGeom prst="rect">
            <a:avLst/>
          </a:prstGeom>
        </p:spPr>
      </p:pic>
      <p:sp>
        <p:nvSpPr>
          <p:cNvPr id="10" name="TextBox 9"/>
          <p:cNvSpPr txBox="1"/>
          <p:nvPr/>
        </p:nvSpPr>
        <p:spPr>
          <a:xfrm>
            <a:off x="926852" y="2693047"/>
            <a:ext cx="2593840" cy="369332"/>
          </a:xfrm>
          <a:prstGeom prst="rect">
            <a:avLst/>
          </a:prstGeom>
          <a:noFill/>
        </p:spPr>
        <p:txBody>
          <a:bodyPr wrap="square" rtlCol="0">
            <a:spAutoFit/>
          </a:bodyPr>
          <a:lstStyle/>
          <a:p>
            <a:pPr algn="ctr"/>
            <a:r>
              <a:rPr lang="en-US" dirty="0" smtClean="0"/>
              <a:t>IMSAI, 1975</a:t>
            </a:r>
            <a:endParaRPr lang="en-US" dirty="0"/>
          </a:p>
        </p:txBody>
      </p:sp>
      <p:sp>
        <p:nvSpPr>
          <p:cNvPr id="11" name="TextBox 10"/>
          <p:cNvSpPr txBox="1"/>
          <p:nvPr/>
        </p:nvSpPr>
        <p:spPr>
          <a:xfrm>
            <a:off x="3651418" y="2877713"/>
            <a:ext cx="2100452" cy="369332"/>
          </a:xfrm>
          <a:prstGeom prst="rect">
            <a:avLst/>
          </a:prstGeom>
          <a:noFill/>
        </p:spPr>
        <p:txBody>
          <a:bodyPr wrap="square" rtlCol="0">
            <a:spAutoFit/>
          </a:bodyPr>
          <a:lstStyle/>
          <a:p>
            <a:pPr algn="ctr"/>
            <a:r>
              <a:rPr lang="en-US" dirty="0"/>
              <a:t>IBM </a:t>
            </a:r>
            <a:r>
              <a:rPr lang="en-US" dirty="0" smtClean="0"/>
              <a:t>PC, </a:t>
            </a:r>
            <a:r>
              <a:rPr lang="en-US" dirty="0"/>
              <a:t>1975</a:t>
            </a:r>
          </a:p>
        </p:txBody>
      </p:sp>
      <p:sp>
        <p:nvSpPr>
          <p:cNvPr id="12" name="TextBox 11"/>
          <p:cNvSpPr txBox="1"/>
          <p:nvPr/>
        </p:nvSpPr>
        <p:spPr>
          <a:xfrm>
            <a:off x="5751870" y="2877713"/>
            <a:ext cx="2286410" cy="369332"/>
          </a:xfrm>
          <a:prstGeom prst="rect">
            <a:avLst/>
          </a:prstGeom>
          <a:noFill/>
        </p:spPr>
        <p:txBody>
          <a:bodyPr wrap="square" rtlCol="0">
            <a:spAutoFit/>
          </a:bodyPr>
          <a:lstStyle/>
          <a:p>
            <a:pPr algn="ctr"/>
            <a:r>
              <a:rPr lang="en-US" dirty="0"/>
              <a:t>Commodore </a:t>
            </a:r>
            <a:r>
              <a:rPr lang="en-US" dirty="0" smtClean="0"/>
              <a:t>Pet, </a:t>
            </a:r>
            <a:r>
              <a:rPr lang="en-US" dirty="0"/>
              <a:t>1977</a:t>
            </a:r>
          </a:p>
        </p:txBody>
      </p:sp>
      <p:sp>
        <p:nvSpPr>
          <p:cNvPr id="13" name="TextBox 12"/>
          <p:cNvSpPr txBox="1"/>
          <p:nvPr/>
        </p:nvSpPr>
        <p:spPr>
          <a:xfrm>
            <a:off x="8063272" y="2940060"/>
            <a:ext cx="2875326" cy="369332"/>
          </a:xfrm>
          <a:prstGeom prst="rect">
            <a:avLst/>
          </a:prstGeom>
          <a:noFill/>
        </p:spPr>
        <p:txBody>
          <a:bodyPr wrap="square" rtlCol="0">
            <a:spAutoFit/>
          </a:bodyPr>
          <a:lstStyle/>
          <a:p>
            <a:pPr algn="ctr"/>
            <a:r>
              <a:rPr lang="en-US" dirty="0"/>
              <a:t>Apple </a:t>
            </a:r>
            <a:r>
              <a:rPr lang="en-US" dirty="0" smtClean="0"/>
              <a:t>II, </a:t>
            </a:r>
            <a:r>
              <a:rPr lang="en-US" dirty="0"/>
              <a:t>1977</a:t>
            </a:r>
          </a:p>
        </p:txBody>
      </p:sp>
      <p:sp>
        <p:nvSpPr>
          <p:cNvPr id="14" name="TextBox 13"/>
          <p:cNvSpPr txBox="1"/>
          <p:nvPr/>
        </p:nvSpPr>
        <p:spPr>
          <a:xfrm>
            <a:off x="926853" y="5865416"/>
            <a:ext cx="2630776" cy="369332"/>
          </a:xfrm>
          <a:prstGeom prst="rect">
            <a:avLst/>
          </a:prstGeom>
          <a:noFill/>
        </p:spPr>
        <p:txBody>
          <a:bodyPr wrap="square" rtlCol="0">
            <a:spAutoFit/>
          </a:bodyPr>
          <a:lstStyle/>
          <a:p>
            <a:pPr algn="ctr"/>
            <a:r>
              <a:rPr lang="en-US" dirty="0"/>
              <a:t>TRS 80 Model </a:t>
            </a:r>
            <a:r>
              <a:rPr lang="en-US" dirty="0" smtClean="0"/>
              <a:t>I, </a:t>
            </a:r>
            <a:r>
              <a:rPr lang="en-US" dirty="0"/>
              <a:t>1977</a:t>
            </a:r>
          </a:p>
        </p:txBody>
      </p:sp>
      <p:sp>
        <p:nvSpPr>
          <p:cNvPr id="15" name="TextBox 14"/>
          <p:cNvSpPr txBox="1"/>
          <p:nvPr/>
        </p:nvSpPr>
        <p:spPr>
          <a:xfrm>
            <a:off x="3906947" y="5261588"/>
            <a:ext cx="3163346" cy="369332"/>
          </a:xfrm>
          <a:prstGeom prst="rect">
            <a:avLst/>
          </a:prstGeom>
          <a:noFill/>
        </p:spPr>
        <p:txBody>
          <a:bodyPr wrap="square" rtlCol="0">
            <a:spAutoFit/>
          </a:bodyPr>
          <a:lstStyle/>
          <a:p>
            <a:pPr algn="ctr"/>
            <a:r>
              <a:rPr lang="en-US" dirty="0"/>
              <a:t>Commodore VIC </a:t>
            </a:r>
            <a:r>
              <a:rPr lang="en-US" dirty="0" smtClean="0"/>
              <a:t>20, </a:t>
            </a:r>
            <a:r>
              <a:rPr lang="en-US" dirty="0"/>
              <a:t>1980</a:t>
            </a:r>
          </a:p>
        </p:txBody>
      </p:sp>
      <p:sp>
        <p:nvSpPr>
          <p:cNvPr id="16" name="TextBox 15"/>
          <p:cNvSpPr txBox="1"/>
          <p:nvPr/>
        </p:nvSpPr>
        <p:spPr>
          <a:xfrm>
            <a:off x="7574626" y="5356393"/>
            <a:ext cx="3240640" cy="369332"/>
          </a:xfrm>
          <a:prstGeom prst="rect">
            <a:avLst/>
          </a:prstGeom>
          <a:noFill/>
        </p:spPr>
        <p:txBody>
          <a:bodyPr wrap="square" rtlCol="0">
            <a:spAutoFit/>
          </a:bodyPr>
          <a:lstStyle/>
          <a:p>
            <a:pPr algn="ctr"/>
            <a:r>
              <a:rPr lang="en-US" dirty="0"/>
              <a:t>Commodore  </a:t>
            </a:r>
            <a:r>
              <a:rPr lang="en-US" dirty="0" smtClean="0"/>
              <a:t>64, </a:t>
            </a:r>
            <a:r>
              <a:rPr lang="en-US" dirty="0"/>
              <a:t>1982</a:t>
            </a:r>
          </a:p>
        </p:txBody>
      </p:sp>
    </p:spTree>
    <p:extLst>
      <p:ext uri="{BB962C8B-B14F-4D97-AF65-F5344CB8AC3E}">
        <p14:creationId xmlns:p14="http://schemas.microsoft.com/office/powerpoint/2010/main" val="355256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ppt_x"/>
                                          </p:val>
                                        </p:tav>
                                        <p:tav tm="100000">
                                          <p:val>
                                            <p:strVal val="#ppt_x"/>
                                          </p:val>
                                        </p:tav>
                                      </p:tavLst>
                                    </p:anim>
                                    <p:anim calcmode="lin" valueType="num">
                                      <p:cBhvr additive="base">
                                        <p:cTn id="13" dur="10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 presetClass="entr" presetSubtype="12"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000" fill="hold"/>
                                        <p:tgtEl>
                                          <p:spTgt spid="6"/>
                                        </p:tgtEl>
                                        <p:attrNameLst>
                                          <p:attrName>ppt_x</p:attrName>
                                        </p:attrNameLst>
                                      </p:cBhvr>
                                      <p:tavLst>
                                        <p:tav tm="0">
                                          <p:val>
                                            <p:strVal val="0-#ppt_w/2"/>
                                          </p:val>
                                        </p:tav>
                                        <p:tav tm="100000">
                                          <p:val>
                                            <p:strVal val="#ppt_x"/>
                                          </p:val>
                                        </p:tav>
                                      </p:tavLst>
                                    </p:anim>
                                    <p:anim calcmode="lin" valueType="num">
                                      <p:cBhvr additive="base">
                                        <p:cTn id="24" dur="1000" fill="hold"/>
                                        <p:tgtEl>
                                          <p:spTgt spid="6"/>
                                        </p:tgtEl>
                                        <p:attrNameLst>
                                          <p:attrName>ppt_y</p:attrName>
                                        </p:attrNameLst>
                                      </p:cBhvr>
                                      <p:tavLst>
                                        <p:tav tm="0">
                                          <p:val>
                                            <p:strVal val="1+#ppt_h/2"/>
                                          </p:val>
                                        </p:tav>
                                        <p:tav tm="100000">
                                          <p:val>
                                            <p:strVal val="#ppt_y"/>
                                          </p:val>
                                        </p:tav>
                                      </p:tavLst>
                                    </p:anim>
                                  </p:childTnLst>
                                </p:cTn>
                              </p:par>
                            </p:childTnLst>
                          </p:cTn>
                        </p:par>
                        <p:par>
                          <p:cTn id="25" fill="hold">
                            <p:stCondLst>
                              <p:cond delay="4000"/>
                            </p:stCondLst>
                            <p:childTnLst>
                              <p:par>
                                <p:cTn id="26" presetID="42"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5000"/>
                            </p:stCondLst>
                            <p:childTnLst>
                              <p:par>
                                <p:cTn id="32" presetID="21" presetClass="entr" presetSubtype="1"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heel(1)">
                                      <p:cBhvr>
                                        <p:cTn id="34" dur="1000"/>
                                        <p:tgtEl>
                                          <p:spTgt spid="4"/>
                                        </p:tgtEl>
                                      </p:cBhvr>
                                    </p:animEffect>
                                  </p:childTnLst>
                                </p:cTn>
                              </p:par>
                            </p:childTnLst>
                          </p:cTn>
                        </p:par>
                        <p:par>
                          <p:cTn id="35" fill="hold">
                            <p:stCondLst>
                              <p:cond delay="6000"/>
                            </p:stCondLst>
                            <p:childTnLst>
                              <p:par>
                                <p:cTn id="36" presetID="22" presetClass="entr" presetSubtype="4"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down)">
                                      <p:cBhvr>
                                        <p:cTn id="3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1060704"/>
          </a:xfrm>
        </p:spPr>
        <p:txBody>
          <a:bodyPr/>
          <a:lstStyle/>
          <a:p>
            <a:r>
              <a:rPr lang="en-US" dirty="0" smtClean="0"/>
              <a:t>Sample Logging Program from 1981</a:t>
            </a:r>
            <a:endParaRPr lang="en-US" dirty="0"/>
          </a:p>
        </p:txBody>
      </p:sp>
      <p:sp>
        <p:nvSpPr>
          <p:cNvPr id="3" name="Content Placeholder 2"/>
          <p:cNvSpPr>
            <a:spLocks noGrp="1"/>
          </p:cNvSpPr>
          <p:nvPr>
            <p:ph idx="1"/>
          </p:nvPr>
        </p:nvSpPr>
        <p:spPr>
          <a:xfrm>
            <a:off x="860872" y="896144"/>
            <a:ext cx="3926634" cy="5396501"/>
          </a:xfrm>
        </p:spPr>
        <p:txBody>
          <a:bodyPr>
            <a:noAutofit/>
          </a:bodyPr>
          <a:lstStyle/>
          <a:p>
            <a:pPr marL="0" indent="0">
              <a:buNone/>
            </a:pPr>
            <a:r>
              <a:rPr lang="en-US" sz="2800" dirty="0" smtClean="0"/>
              <a:t>A “Type-In” in GWBASIC, a version of Microsoft BASIC for the IBM PC.  You would often see these “Type-In” programs in ham radio magazines like QST, 73 Magazine, and CQ Magazine.  They were very popular with the readers.</a:t>
            </a:r>
            <a:endParaRPr lang="en-US" sz="28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4353" y="902208"/>
            <a:ext cx="3460768" cy="571125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8816" y="902208"/>
            <a:ext cx="2788725" cy="4578096"/>
          </a:xfrm>
          <a:prstGeom prst="rect">
            <a:avLst/>
          </a:prstGeom>
        </p:spPr>
      </p:pic>
    </p:spTree>
    <p:extLst>
      <p:ext uri="{BB962C8B-B14F-4D97-AF65-F5344CB8AC3E}">
        <p14:creationId xmlns:p14="http://schemas.microsoft.com/office/powerpoint/2010/main" val="183829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400" y="0"/>
            <a:ext cx="9905998" cy="1022555"/>
          </a:xfrm>
        </p:spPr>
        <p:txBody>
          <a:bodyPr/>
          <a:lstStyle/>
          <a:p>
            <a:r>
              <a:rPr lang="en-US" dirty="0" smtClean="0"/>
              <a:t>And Along Came the Computer (1977)</a:t>
            </a:r>
            <a:endParaRPr lang="en-US" dirty="0"/>
          </a:p>
        </p:txBody>
      </p:sp>
      <p:sp>
        <p:nvSpPr>
          <p:cNvPr id="3" name="Content Placeholder 2"/>
          <p:cNvSpPr>
            <a:spLocks noGrp="1"/>
          </p:cNvSpPr>
          <p:nvPr>
            <p:ph idx="1"/>
          </p:nvPr>
        </p:nvSpPr>
        <p:spPr>
          <a:xfrm>
            <a:off x="1259400" y="951629"/>
            <a:ext cx="9905999" cy="582203"/>
          </a:xfrm>
        </p:spPr>
        <p:txBody>
          <a:bodyPr/>
          <a:lstStyle/>
          <a:p>
            <a:pPr marL="0" indent="0">
              <a:buNone/>
            </a:pPr>
            <a:r>
              <a:rPr lang="en-US" dirty="0" smtClean="0"/>
              <a:t>Even I published two programs in 73 Magazine in 1984</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7101" y="1641987"/>
            <a:ext cx="3243995" cy="454475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1038" y="1641987"/>
            <a:ext cx="3220445" cy="4543484"/>
          </a:xfrm>
          <a:prstGeom prst="rect">
            <a:avLst/>
          </a:prstGeom>
        </p:spPr>
      </p:pic>
    </p:spTree>
    <p:extLst>
      <p:ext uri="{BB962C8B-B14F-4D97-AF65-F5344CB8AC3E}">
        <p14:creationId xmlns:p14="http://schemas.microsoft.com/office/powerpoint/2010/main" val="743267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0"/>
            <a:ext cx="9905998" cy="894735"/>
          </a:xfrm>
        </p:spPr>
        <p:txBody>
          <a:bodyPr/>
          <a:lstStyle/>
          <a:p>
            <a:r>
              <a:rPr lang="en-US" dirty="0" smtClean="0"/>
              <a:t>Logging Software</a:t>
            </a:r>
            <a:endParaRPr lang="en-US" dirty="0"/>
          </a:p>
        </p:txBody>
      </p:sp>
      <p:sp>
        <p:nvSpPr>
          <p:cNvPr id="4" name="Content Placeholder 3"/>
          <p:cNvSpPr>
            <a:spLocks noGrp="1"/>
          </p:cNvSpPr>
          <p:nvPr>
            <p:ph idx="1"/>
          </p:nvPr>
        </p:nvSpPr>
        <p:spPr>
          <a:xfrm>
            <a:off x="1141412" y="894735"/>
            <a:ext cx="9905999" cy="5486400"/>
          </a:xfrm>
        </p:spPr>
        <p:txBody>
          <a:bodyPr>
            <a:normAutofit fontScale="92500" lnSpcReduction="20000"/>
          </a:bodyPr>
          <a:lstStyle/>
          <a:p>
            <a:r>
              <a:rPr lang="en-US" sz="3600" dirty="0" smtClean="0"/>
              <a:t>There are just too many to choose from.  Here’s the list:</a:t>
            </a:r>
            <a:endParaRPr lang="en-US" sz="3600" dirty="0"/>
          </a:p>
          <a:p>
            <a:pPr lvl="1"/>
            <a:r>
              <a:rPr lang="en-US" sz="2800" dirty="0" smtClean="0">
                <a:hlinkClick r:id="rId3"/>
              </a:rPr>
              <a:t>https://www.eham.net/reviews/view-category?id=27</a:t>
            </a:r>
            <a:endParaRPr lang="en-US" sz="2800" dirty="0" smtClean="0"/>
          </a:p>
          <a:p>
            <a:r>
              <a:rPr lang="en-US" sz="3600" dirty="0" smtClean="0"/>
              <a:t>Things to look for:</a:t>
            </a:r>
          </a:p>
          <a:p>
            <a:pPr lvl="1"/>
            <a:r>
              <a:rPr lang="en-US" sz="3200" dirty="0" smtClean="0"/>
              <a:t>Can Import and Export ADIF files (we will get to that shortly)</a:t>
            </a:r>
          </a:p>
          <a:p>
            <a:pPr lvl="1"/>
            <a:r>
              <a:rPr lang="en-US" sz="3200" dirty="0" smtClean="0"/>
              <a:t>Can Upload to </a:t>
            </a:r>
            <a:r>
              <a:rPr lang="en-US" sz="3200" dirty="0" err="1" smtClean="0"/>
              <a:t>LoTW</a:t>
            </a:r>
            <a:endParaRPr lang="en-US" sz="3200" dirty="0" smtClean="0"/>
          </a:p>
          <a:p>
            <a:pPr lvl="1"/>
            <a:r>
              <a:rPr lang="en-US" sz="3200" dirty="0" smtClean="0"/>
              <a:t>Can talk to your radio via CAT commands (</a:t>
            </a:r>
            <a:r>
              <a:rPr lang="en-US" sz="3200" b="1" dirty="0" smtClean="0"/>
              <a:t>C</a:t>
            </a:r>
            <a:r>
              <a:rPr lang="en-US" sz="3200" dirty="0" smtClean="0"/>
              <a:t>omputer </a:t>
            </a:r>
            <a:r>
              <a:rPr lang="en-US" sz="3200" b="1" dirty="0" smtClean="0"/>
              <a:t>A</a:t>
            </a:r>
            <a:r>
              <a:rPr lang="en-US" sz="3200" dirty="0" smtClean="0"/>
              <a:t>ided </a:t>
            </a:r>
            <a:r>
              <a:rPr lang="en-US" sz="3200" b="1" dirty="0" smtClean="0"/>
              <a:t>T</a:t>
            </a:r>
            <a:r>
              <a:rPr lang="en-US" sz="3200" dirty="0" smtClean="0"/>
              <a:t>ransceiver)</a:t>
            </a:r>
          </a:p>
          <a:p>
            <a:pPr lvl="1"/>
            <a:r>
              <a:rPr lang="en-US" sz="3200" dirty="0" smtClean="0"/>
              <a:t>Can access call books like QRZ, </a:t>
            </a:r>
            <a:r>
              <a:rPr lang="en-US" sz="3200" dirty="0" err="1" smtClean="0"/>
              <a:t>HamQTH</a:t>
            </a:r>
            <a:r>
              <a:rPr lang="en-US" sz="3200" dirty="0" smtClean="0"/>
              <a:t>, DX Maps, </a:t>
            </a:r>
            <a:r>
              <a:rPr lang="en-US" sz="3200" dirty="0" err="1" smtClean="0"/>
              <a:t>HamCall</a:t>
            </a:r>
            <a:r>
              <a:rPr lang="en-US" sz="3200" dirty="0" smtClean="0"/>
              <a:t>, and Callbook</a:t>
            </a:r>
          </a:p>
        </p:txBody>
      </p:sp>
    </p:spTree>
    <p:extLst>
      <p:ext uri="{BB962C8B-B14F-4D97-AF65-F5344CB8AC3E}">
        <p14:creationId xmlns:p14="http://schemas.microsoft.com/office/powerpoint/2010/main" val="27132887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0"/>
            <a:ext cx="9905998" cy="1091381"/>
          </a:xfrm>
        </p:spPr>
        <p:txBody>
          <a:bodyPr/>
          <a:lstStyle/>
          <a:p>
            <a:r>
              <a:rPr lang="en-US" dirty="0" smtClean="0"/>
              <a:t>And then Along came the Internet (1969)</a:t>
            </a:r>
            <a:endParaRPr lang="en-US" dirty="0"/>
          </a:p>
        </p:txBody>
      </p:sp>
      <p:sp>
        <p:nvSpPr>
          <p:cNvPr id="3" name="Content Placeholder 2"/>
          <p:cNvSpPr>
            <a:spLocks noGrp="1"/>
          </p:cNvSpPr>
          <p:nvPr>
            <p:ph idx="1"/>
          </p:nvPr>
        </p:nvSpPr>
        <p:spPr>
          <a:xfrm>
            <a:off x="1141411" y="934065"/>
            <a:ext cx="9905999" cy="4552335"/>
          </a:xfrm>
        </p:spPr>
        <p:txBody>
          <a:bodyPr>
            <a:normAutofit lnSpcReduction="10000"/>
          </a:bodyPr>
          <a:lstStyle/>
          <a:p>
            <a:r>
              <a:rPr lang="en-US" sz="3200" dirty="0" smtClean="0"/>
              <a:t>As the Internet began to become ubiquitous someone decided that it might make a great way of confirming QSO’s.</a:t>
            </a:r>
          </a:p>
          <a:p>
            <a:pPr lvl="1"/>
            <a:r>
              <a:rPr lang="en-US" sz="3000" dirty="0" smtClean="0"/>
              <a:t>It eliminated the cost of sending out paper QSL cards not to mention the cost of the QSL cards themselves.</a:t>
            </a:r>
          </a:p>
          <a:p>
            <a:pPr lvl="1"/>
            <a:r>
              <a:rPr lang="en-US" sz="3000" dirty="0" smtClean="0"/>
              <a:t>Mail did not work equally well worldwide</a:t>
            </a:r>
          </a:p>
          <a:p>
            <a:pPr lvl="1"/>
            <a:r>
              <a:rPr lang="en-US" sz="3000" dirty="0" smtClean="0"/>
              <a:t>The mail was slow and especially so in certain parts of the world.</a:t>
            </a:r>
          </a:p>
        </p:txBody>
      </p:sp>
      <p:sp>
        <p:nvSpPr>
          <p:cNvPr id="4" name="TextBox 3"/>
          <p:cNvSpPr txBox="1"/>
          <p:nvPr/>
        </p:nvSpPr>
        <p:spPr>
          <a:xfrm>
            <a:off x="1367553" y="5486400"/>
            <a:ext cx="9999407" cy="830997"/>
          </a:xfrm>
          <a:prstGeom prst="rect">
            <a:avLst/>
          </a:prstGeom>
          <a:noFill/>
        </p:spPr>
        <p:txBody>
          <a:bodyPr wrap="square" rtlCol="0">
            <a:spAutoFit/>
          </a:bodyPr>
          <a:lstStyle/>
          <a:p>
            <a:r>
              <a:rPr lang="en-US" sz="2800" dirty="0" smtClean="0"/>
              <a:t>Fun Fact:  </a:t>
            </a:r>
            <a:r>
              <a:rPr lang="en-US" sz="2800" dirty="0" err="1" smtClean="0"/>
              <a:t>LoTW</a:t>
            </a:r>
            <a:r>
              <a:rPr lang="en-US" sz="2800" dirty="0" smtClean="0"/>
              <a:t> came on line in 2003.</a:t>
            </a:r>
          </a:p>
          <a:p>
            <a:r>
              <a:rPr lang="en-US" sz="2000" dirty="0" smtClean="0"/>
              <a:t>see: </a:t>
            </a:r>
            <a:r>
              <a:rPr lang="en-US" sz="2000" dirty="0"/>
              <a:t>Mills, Wayne (October 2003). "Introducing Logbook of The World". </a:t>
            </a:r>
            <a:r>
              <a:rPr lang="en-US" sz="2000" i="1" dirty="0"/>
              <a:t>QST</a:t>
            </a:r>
            <a:r>
              <a:rPr lang="en-US" sz="2000" dirty="0"/>
              <a:t>. </a:t>
            </a:r>
            <a:r>
              <a:rPr lang="en-US" sz="2000" b="1" dirty="0"/>
              <a:t>87</a:t>
            </a:r>
            <a:r>
              <a:rPr lang="en-US" sz="2000" dirty="0"/>
              <a:t> (10): 46–47.</a:t>
            </a:r>
          </a:p>
        </p:txBody>
      </p:sp>
    </p:spTree>
    <p:extLst>
      <p:ext uri="{BB962C8B-B14F-4D97-AF65-F5344CB8AC3E}">
        <p14:creationId xmlns:p14="http://schemas.microsoft.com/office/powerpoint/2010/main" val="7145037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77743"/>
            <a:ext cx="9905998" cy="984141"/>
          </a:xfrm>
        </p:spPr>
        <p:txBody>
          <a:bodyPr>
            <a:normAutofit fontScale="90000"/>
          </a:bodyPr>
          <a:lstStyle/>
          <a:p>
            <a:r>
              <a:rPr lang="en-US" dirty="0" smtClean="0"/>
              <a:t>What’s an </a:t>
            </a:r>
            <a:r>
              <a:rPr lang="en-US" dirty="0"/>
              <a:t>ADIF:  Amateur Data Interchange Format </a:t>
            </a:r>
          </a:p>
        </p:txBody>
      </p:sp>
      <p:sp>
        <p:nvSpPr>
          <p:cNvPr id="3" name="Content Placeholder 2"/>
          <p:cNvSpPr>
            <a:spLocks noGrp="1"/>
          </p:cNvSpPr>
          <p:nvPr>
            <p:ph idx="1"/>
          </p:nvPr>
        </p:nvSpPr>
        <p:spPr>
          <a:xfrm>
            <a:off x="944765" y="1061884"/>
            <a:ext cx="9905999" cy="5486400"/>
          </a:xfrm>
        </p:spPr>
        <p:txBody>
          <a:bodyPr>
            <a:normAutofit/>
          </a:bodyPr>
          <a:lstStyle/>
          <a:p>
            <a:r>
              <a:rPr lang="en-US" sz="3200" dirty="0" smtClean="0"/>
              <a:t>ADIF is a publish standard for exchanging QSO information</a:t>
            </a:r>
          </a:p>
          <a:p>
            <a:r>
              <a:rPr lang="en-US" sz="3200" dirty="0" smtClean="0"/>
              <a:t>It establishes an agreed to standard for field names that can be used in identifying specific properties of a QSO such as:</a:t>
            </a:r>
          </a:p>
          <a:p>
            <a:r>
              <a:rPr lang="en-US" sz="3200" dirty="0" smtClean="0"/>
              <a:t>Call Sign, Signal Reports, QTH Information and so on.</a:t>
            </a:r>
          </a:p>
          <a:p>
            <a:r>
              <a:rPr lang="en-US" sz="3200" dirty="0"/>
              <a:t>See: </a:t>
            </a:r>
            <a:r>
              <a:rPr lang="en-US" sz="3200" dirty="0">
                <a:hlinkClick r:id="rId2"/>
              </a:rPr>
              <a:t>http://www.adif.org/</a:t>
            </a:r>
            <a:endParaRPr lang="en-US" sz="3200" dirty="0"/>
          </a:p>
          <a:p>
            <a:endParaRPr lang="en-US" dirty="0" smtClean="0"/>
          </a:p>
          <a:p>
            <a:endParaRPr lang="en-US" dirty="0"/>
          </a:p>
        </p:txBody>
      </p:sp>
    </p:spTree>
    <p:extLst>
      <p:ext uri="{BB962C8B-B14F-4D97-AF65-F5344CB8AC3E}">
        <p14:creationId xmlns:p14="http://schemas.microsoft.com/office/powerpoint/2010/main" val="61279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0072" y="87576"/>
            <a:ext cx="9905998" cy="757998"/>
          </a:xfrm>
        </p:spPr>
        <p:txBody>
          <a:bodyPr/>
          <a:lstStyle/>
          <a:p>
            <a:r>
              <a:rPr lang="en-US" dirty="0" smtClean="0"/>
              <a:t>What does an Electronic Log Look Like?</a:t>
            </a:r>
            <a:endParaRPr lang="en-US" dirty="0"/>
          </a:p>
        </p:txBody>
      </p:sp>
      <p:sp>
        <p:nvSpPr>
          <p:cNvPr id="4" name="Rectangle 3"/>
          <p:cNvSpPr/>
          <p:nvPr/>
        </p:nvSpPr>
        <p:spPr>
          <a:xfrm>
            <a:off x="924232" y="1169550"/>
            <a:ext cx="10500852" cy="4154984"/>
          </a:xfrm>
          <a:prstGeom prst="rect">
            <a:avLst/>
          </a:prstGeom>
        </p:spPr>
        <p:txBody>
          <a:bodyPr wrap="square">
            <a:spAutoFit/>
          </a:bodyPr>
          <a:lstStyle/>
          <a:p>
            <a:r>
              <a:rPr lang="en-US" sz="2400" dirty="0"/>
              <a:t>&lt;call:6&gt;MI0JZZ &lt;gridsquare:4&gt;IO65 &lt;mode:3&gt;FT8 &lt;rst_sent:3&gt;-19 &lt;rst_rcvd:3&gt;-12 &lt;qso_date:8&gt;20230214 &lt;time_on:6&gt;181600 &lt;qso_date_off:8&gt;20230214 &lt;time_off:6&gt;181800 &lt;band:3&gt;10m &lt;freq:9&gt;28.074553 &lt;station_callsign:6&gt;WB7RLX &lt;my_gridsquare:6&gt;DN41AF &lt;tx_pwr:3&gt;100 &lt;</a:t>
            </a:r>
            <a:r>
              <a:rPr lang="en-US" sz="2400" dirty="0" err="1"/>
              <a:t>eor</a:t>
            </a:r>
            <a:r>
              <a:rPr lang="en-US" sz="2400" dirty="0" smtClean="0"/>
              <a:t>&gt;</a:t>
            </a:r>
          </a:p>
          <a:p>
            <a:endParaRPr lang="en-US" sz="2400" dirty="0"/>
          </a:p>
          <a:p>
            <a:r>
              <a:rPr lang="en-US" sz="2400" dirty="0" smtClean="0"/>
              <a:t>&lt;</a:t>
            </a:r>
            <a:r>
              <a:rPr lang="en-US" sz="2400" dirty="0"/>
              <a:t>call:6&gt;IS0KNG &lt;gridsquare:4&gt;JM49 &lt;mode:3&gt;FT8 &lt;rst_sent:3&gt;-17 &lt;rst_rcvd:3&gt;-17 &lt;qso_date:8&gt;20230214 &lt;time_on:6&gt;183000 &lt;qso_date_off:8&gt;20230214 &lt;time_off:6&gt;183100 &lt;band:3&gt;10m &lt;freq:9&gt;28.074664 &lt;station_callsign:6&gt;WB7RLX &lt;my_gridsquare:6&gt;DN41AF &lt;tx_pwr:3&gt;100 &lt;</a:t>
            </a:r>
            <a:r>
              <a:rPr lang="en-US" sz="2400" dirty="0" err="1"/>
              <a:t>eor</a:t>
            </a:r>
            <a:r>
              <a:rPr lang="en-US" sz="2400" dirty="0" smtClean="0"/>
              <a:t>&gt;</a:t>
            </a:r>
            <a:endParaRPr lang="en-US" sz="2400" dirty="0"/>
          </a:p>
        </p:txBody>
      </p:sp>
    </p:spTree>
    <p:extLst>
      <p:ext uri="{BB962C8B-B14F-4D97-AF65-F5344CB8AC3E}">
        <p14:creationId xmlns:p14="http://schemas.microsoft.com/office/powerpoint/2010/main" val="28796944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5357" y="733117"/>
            <a:ext cx="7322267" cy="5285897"/>
          </a:xfrm>
          <a:prstGeom prst="rect">
            <a:avLst/>
          </a:prstGeom>
        </p:spPr>
      </p:pic>
    </p:spTree>
    <p:extLst>
      <p:ext uri="{BB962C8B-B14F-4D97-AF65-F5344CB8AC3E}">
        <p14:creationId xmlns:p14="http://schemas.microsoft.com/office/powerpoint/2010/main" val="11739514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77744"/>
            <a:ext cx="9905998" cy="984140"/>
          </a:xfrm>
        </p:spPr>
        <p:txBody>
          <a:bodyPr/>
          <a:lstStyle/>
          <a:p>
            <a:r>
              <a:rPr lang="en-US" dirty="0" smtClean="0"/>
              <a:t>LOTW: Pros and Cons</a:t>
            </a:r>
            <a:endParaRPr lang="en-US" dirty="0"/>
          </a:p>
        </p:txBody>
      </p:sp>
      <p:sp>
        <p:nvSpPr>
          <p:cNvPr id="3" name="Content Placeholder 2"/>
          <p:cNvSpPr>
            <a:spLocks noGrp="1"/>
          </p:cNvSpPr>
          <p:nvPr>
            <p:ph idx="1"/>
          </p:nvPr>
        </p:nvSpPr>
        <p:spPr>
          <a:xfrm>
            <a:off x="1141411" y="1061884"/>
            <a:ext cx="9905999" cy="5407742"/>
          </a:xfrm>
        </p:spPr>
        <p:txBody>
          <a:bodyPr>
            <a:normAutofit fontScale="92500" lnSpcReduction="20000"/>
          </a:bodyPr>
          <a:lstStyle/>
          <a:p>
            <a:r>
              <a:rPr lang="en-US" sz="3200" dirty="0" smtClean="0"/>
              <a:t>Pros:</a:t>
            </a:r>
          </a:p>
          <a:p>
            <a:pPr lvl="1"/>
            <a:r>
              <a:rPr lang="en-US" sz="2800" dirty="0" smtClean="0"/>
              <a:t>It Free!</a:t>
            </a:r>
          </a:p>
          <a:p>
            <a:pPr lvl="1"/>
            <a:r>
              <a:rPr lang="en-US" sz="2800" dirty="0" smtClean="0"/>
              <a:t>Uses digitally sign certificates (military grade security)</a:t>
            </a:r>
          </a:p>
          <a:p>
            <a:pPr lvl="1"/>
            <a:r>
              <a:rPr lang="en-US" sz="2800" dirty="0" smtClean="0"/>
              <a:t>QSO’s recognized by ARRL.  Makes QSO’s eligible for ARRL WAS, DXCC and other ARRL specific awards.</a:t>
            </a:r>
          </a:p>
          <a:p>
            <a:r>
              <a:rPr lang="en-US" sz="3200" dirty="0" smtClean="0"/>
              <a:t>Cons:</a:t>
            </a:r>
          </a:p>
          <a:p>
            <a:pPr lvl="1"/>
            <a:r>
              <a:rPr lang="en-US" sz="2800" dirty="0" smtClean="0"/>
              <a:t>Cryptic User Interface</a:t>
            </a:r>
          </a:p>
          <a:p>
            <a:pPr lvl="1"/>
            <a:r>
              <a:rPr lang="en-US" sz="2800" dirty="0" smtClean="0"/>
              <a:t>Hard to Set up – due mainly to security requirements</a:t>
            </a:r>
          </a:p>
          <a:p>
            <a:pPr lvl="1"/>
            <a:r>
              <a:rPr lang="en-US" sz="2800" dirty="0" smtClean="0"/>
              <a:t>Takes time to set up – requires the ARRL to mail security key</a:t>
            </a:r>
          </a:p>
          <a:p>
            <a:pPr lvl="1"/>
            <a:r>
              <a:rPr lang="en-US" sz="2800" dirty="0" smtClean="0"/>
              <a:t>Single purpose - electronic Logging and reporting</a:t>
            </a:r>
          </a:p>
          <a:p>
            <a:pPr lvl="1"/>
            <a:r>
              <a:rPr lang="en-US" sz="2800" dirty="0" smtClean="0"/>
              <a:t>Requires installation of software on your local hard drive: </a:t>
            </a:r>
            <a:r>
              <a:rPr lang="en-US" sz="2800" dirty="0" err="1" smtClean="0"/>
              <a:t>Tqsl</a:t>
            </a:r>
            <a:endParaRPr lang="en-US" sz="2800" dirty="0" smtClean="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2971" y="198406"/>
            <a:ext cx="2392258" cy="1726956"/>
          </a:xfrm>
          <a:prstGeom prst="rect">
            <a:avLst/>
          </a:prstGeom>
        </p:spPr>
      </p:pic>
    </p:spTree>
    <p:extLst>
      <p:ext uri="{BB962C8B-B14F-4D97-AF65-F5344CB8AC3E}">
        <p14:creationId xmlns:p14="http://schemas.microsoft.com/office/powerpoint/2010/main" val="37999986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1091381"/>
          </a:xfrm>
        </p:spPr>
        <p:txBody>
          <a:bodyPr/>
          <a:lstStyle/>
          <a:p>
            <a:r>
              <a:rPr lang="en-US" dirty="0" smtClean="0"/>
              <a:t>Electronic Logging: </a:t>
            </a:r>
            <a:r>
              <a:rPr lang="en-US" dirty="0" err="1" smtClean="0"/>
              <a:t>LoTW</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2644" y="982945"/>
            <a:ext cx="9003536" cy="5530924"/>
          </a:xfrm>
          <a:prstGeom prst="rect">
            <a:avLst/>
          </a:prstGeom>
        </p:spPr>
      </p:pic>
    </p:spTree>
    <p:extLst>
      <p:ext uri="{BB962C8B-B14F-4D97-AF65-F5344CB8AC3E}">
        <p14:creationId xmlns:p14="http://schemas.microsoft.com/office/powerpoint/2010/main" val="5212604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0"/>
            <a:ext cx="9905998" cy="914400"/>
          </a:xfrm>
        </p:spPr>
        <p:txBody>
          <a:bodyPr/>
          <a:lstStyle/>
          <a:p>
            <a:r>
              <a:rPr lang="en-US" dirty="0" err="1" smtClean="0"/>
              <a:t>LoTW</a:t>
            </a:r>
            <a:r>
              <a:rPr lang="en-US" dirty="0" smtClean="0"/>
              <a:t> QSO Details</a:t>
            </a:r>
            <a:endParaRPr lang="en-US" dirty="0"/>
          </a:p>
        </p:txBody>
      </p:sp>
      <p:pic>
        <p:nvPicPr>
          <p:cNvPr id="5" name="Picture 4"/>
          <p:cNvPicPr>
            <a:picLocks noChangeAspect="1"/>
          </p:cNvPicPr>
          <p:nvPr/>
        </p:nvPicPr>
        <p:blipFill>
          <a:blip r:embed="rId3"/>
          <a:stretch>
            <a:fillRect/>
          </a:stretch>
        </p:blipFill>
        <p:spPr>
          <a:xfrm>
            <a:off x="1594432" y="914400"/>
            <a:ext cx="8365645" cy="5404448"/>
          </a:xfrm>
          <a:prstGeom prst="rect">
            <a:avLst/>
          </a:prstGeom>
        </p:spPr>
      </p:pic>
    </p:spTree>
    <p:extLst>
      <p:ext uri="{BB962C8B-B14F-4D97-AF65-F5344CB8AC3E}">
        <p14:creationId xmlns:p14="http://schemas.microsoft.com/office/powerpoint/2010/main" val="19150494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963561"/>
          </a:xfrm>
        </p:spPr>
        <p:txBody>
          <a:bodyPr/>
          <a:lstStyle/>
          <a:p>
            <a:r>
              <a:rPr lang="en-US" dirty="0" smtClean="0"/>
              <a:t>Setting Up </a:t>
            </a:r>
            <a:r>
              <a:rPr lang="en-US" dirty="0" err="1" smtClean="0"/>
              <a:t>LoTW</a:t>
            </a:r>
            <a:r>
              <a:rPr lang="en-US" dirty="0" smtClean="0"/>
              <a:t> Logbook</a:t>
            </a:r>
            <a:endParaRPr lang="en-US" dirty="0"/>
          </a:p>
        </p:txBody>
      </p:sp>
      <p:sp>
        <p:nvSpPr>
          <p:cNvPr id="3" name="Content Placeholder 2"/>
          <p:cNvSpPr>
            <a:spLocks noGrp="1"/>
          </p:cNvSpPr>
          <p:nvPr>
            <p:ph idx="1"/>
          </p:nvPr>
        </p:nvSpPr>
        <p:spPr>
          <a:xfrm>
            <a:off x="1141412" y="872969"/>
            <a:ext cx="9905999" cy="5675315"/>
          </a:xfrm>
        </p:spPr>
        <p:txBody>
          <a:bodyPr>
            <a:normAutofit lnSpcReduction="10000"/>
          </a:bodyPr>
          <a:lstStyle/>
          <a:p>
            <a:r>
              <a:rPr lang="en-US" sz="2800" dirty="0" smtClean="0"/>
              <a:t>Setting up an </a:t>
            </a:r>
            <a:r>
              <a:rPr lang="en-US" sz="2800" dirty="0" err="1" smtClean="0"/>
              <a:t>LoTW</a:t>
            </a:r>
            <a:r>
              <a:rPr lang="en-US" sz="2800" dirty="0" smtClean="0"/>
              <a:t> log book is fairly complicated.  Far more complicated than can be explained in this meeting.  But begin by going to: </a:t>
            </a:r>
            <a:r>
              <a:rPr lang="en-US" sz="2800" dirty="0">
                <a:hlinkClick r:id="rId3"/>
              </a:rPr>
              <a:t>Getting Started — Logbook of the World (</a:t>
            </a:r>
            <a:r>
              <a:rPr lang="en-US" sz="2800" dirty="0" err="1">
                <a:hlinkClick r:id="rId3"/>
              </a:rPr>
              <a:t>LoTW</a:t>
            </a:r>
            <a:r>
              <a:rPr lang="en-US" sz="2800" dirty="0">
                <a:hlinkClick r:id="rId3"/>
              </a:rPr>
              <a:t>) Help Pages (arrl.org</a:t>
            </a:r>
            <a:r>
              <a:rPr lang="en-US" sz="2800" dirty="0" smtClean="0">
                <a:hlinkClick r:id="rId3"/>
              </a:rPr>
              <a:t>)</a:t>
            </a:r>
            <a:endParaRPr lang="en-US" sz="2800" dirty="0" smtClean="0"/>
          </a:p>
          <a:p>
            <a:r>
              <a:rPr lang="en-US" sz="2800" dirty="0" smtClean="0"/>
              <a:t>Also there are many very good videos on YouTube that explain the process.</a:t>
            </a:r>
          </a:p>
          <a:p>
            <a:r>
              <a:rPr lang="en-US" sz="2800" dirty="0" smtClean="0"/>
              <a:t>A word of advise.  Write down any passwords you are instructed to create and define what they are for.  There will be a password for your online </a:t>
            </a:r>
            <a:r>
              <a:rPr lang="en-US" sz="2800" dirty="0" err="1" smtClean="0"/>
              <a:t>LoTW</a:t>
            </a:r>
            <a:r>
              <a:rPr lang="en-US" sz="2800" dirty="0" smtClean="0"/>
              <a:t> account and the security key for your log book.  That will arrive by mail.  SAVE THEM </a:t>
            </a:r>
            <a:r>
              <a:rPr lang="en-US" sz="2800" dirty="0" smtClean="0"/>
              <a:t>BOTH!  And know the difference.</a:t>
            </a:r>
            <a:endParaRPr lang="en-US" sz="2800" dirty="0" smtClean="0"/>
          </a:p>
          <a:p>
            <a:endParaRPr lang="en-US" dirty="0" smtClean="0"/>
          </a:p>
          <a:p>
            <a:endParaRPr lang="en-US" dirty="0"/>
          </a:p>
        </p:txBody>
      </p:sp>
    </p:spTree>
    <p:extLst>
      <p:ext uri="{BB962C8B-B14F-4D97-AF65-F5344CB8AC3E}">
        <p14:creationId xmlns:p14="http://schemas.microsoft.com/office/powerpoint/2010/main" val="39696035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0"/>
            <a:ext cx="9905998" cy="1032387"/>
          </a:xfrm>
        </p:spPr>
        <p:txBody>
          <a:bodyPr/>
          <a:lstStyle/>
          <a:p>
            <a:r>
              <a:rPr lang="en-US" dirty="0" err="1" smtClean="0"/>
              <a:t>LoTW</a:t>
            </a:r>
            <a:r>
              <a:rPr lang="en-US" dirty="0" smtClean="0"/>
              <a:t> Quick Start Guide</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1233" y="1032387"/>
            <a:ext cx="8366356" cy="5384239"/>
          </a:xfrm>
          <a:prstGeom prst="rect">
            <a:avLst/>
          </a:prstGeom>
        </p:spPr>
      </p:pic>
    </p:spTree>
    <p:extLst>
      <p:ext uri="{BB962C8B-B14F-4D97-AF65-F5344CB8AC3E}">
        <p14:creationId xmlns:p14="http://schemas.microsoft.com/office/powerpoint/2010/main" val="36800201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740780"/>
          </a:xfrm>
        </p:spPr>
        <p:txBody>
          <a:bodyPr/>
          <a:lstStyle/>
          <a:p>
            <a:r>
              <a:rPr lang="en-US" dirty="0" smtClean="0"/>
              <a:t>Setting Up </a:t>
            </a:r>
            <a:r>
              <a:rPr lang="en-US" dirty="0" smtClean="0"/>
              <a:t>Trusted QSL (TQSL)</a:t>
            </a:r>
            <a:endParaRPr lang="en-US" dirty="0"/>
          </a:p>
        </p:txBody>
      </p:sp>
      <p:sp>
        <p:nvSpPr>
          <p:cNvPr id="3" name="Content Placeholder 2"/>
          <p:cNvSpPr>
            <a:spLocks noGrp="1"/>
          </p:cNvSpPr>
          <p:nvPr>
            <p:ph idx="1"/>
          </p:nvPr>
        </p:nvSpPr>
        <p:spPr>
          <a:xfrm>
            <a:off x="1141413" y="740780"/>
            <a:ext cx="9905999" cy="2627453"/>
          </a:xfrm>
        </p:spPr>
        <p:txBody>
          <a:bodyPr>
            <a:normAutofit/>
          </a:bodyPr>
          <a:lstStyle/>
          <a:p>
            <a:r>
              <a:rPr lang="en-US" sz="4000" dirty="0" smtClean="0"/>
              <a:t>When you install TQSL set up a folder in your documents directory for your </a:t>
            </a:r>
            <a:r>
              <a:rPr lang="en-US" sz="4000" dirty="0" err="1" smtClean="0"/>
              <a:t>LoTW</a:t>
            </a:r>
            <a:r>
              <a:rPr lang="en-US" sz="4000" dirty="0" smtClean="0"/>
              <a:t> certificates and other related TQSL files.</a:t>
            </a:r>
            <a:endParaRPr lang="en-US" sz="4000" dirty="0"/>
          </a:p>
        </p:txBody>
      </p:sp>
      <p:pic>
        <p:nvPicPr>
          <p:cNvPr id="4" name="Picture 3"/>
          <p:cNvPicPr>
            <a:picLocks noChangeAspect="1"/>
          </p:cNvPicPr>
          <p:nvPr/>
        </p:nvPicPr>
        <p:blipFill>
          <a:blip r:embed="rId3"/>
          <a:stretch>
            <a:fillRect/>
          </a:stretch>
        </p:blipFill>
        <p:spPr>
          <a:xfrm>
            <a:off x="1853095" y="3064056"/>
            <a:ext cx="7858065" cy="3366649"/>
          </a:xfrm>
          <a:prstGeom prst="rect">
            <a:avLst/>
          </a:prstGeom>
        </p:spPr>
      </p:pic>
    </p:spTree>
    <p:extLst>
      <p:ext uri="{BB962C8B-B14F-4D97-AF65-F5344CB8AC3E}">
        <p14:creationId xmlns:p14="http://schemas.microsoft.com/office/powerpoint/2010/main" val="28517083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3287211" y="863278"/>
            <a:ext cx="4876800" cy="4876800"/>
          </a:xfrm>
          <a:prstGeom prst="rect">
            <a:avLst/>
          </a:prstGeom>
        </p:spPr>
      </p:pic>
    </p:spTree>
    <p:extLst>
      <p:ext uri="{BB962C8B-B14F-4D97-AF65-F5344CB8AC3E}">
        <p14:creationId xmlns:p14="http://schemas.microsoft.com/office/powerpoint/2010/main" val="37245761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934065"/>
          </a:xfrm>
        </p:spPr>
        <p:txBody>
          <a:bodyPr/>
          <a:lstStyle/>
          <a:p>
            <a:r>
              <a:rPr lang="en-US" dirty="0" smtClean="0"/>
              <a:t>QRZ: Pros and Cons</a:t>
            </a:r>
            <a:endParaRPr lang="en-US" dirty="0"/>
          </a:p>
        </p:txBody>
      </p:sp>
      <p:sp>
        <p:nvSpPr>
          <p:cNvPr id="3" name="Content Placeholder 2"/>
          <p:cNvSpPr>
            <a:spLocks noGrp="1"/>
          </p:cNvSpPr>
          <p:nvPr>
            <p:ph idx="1"/>
          </p:nvPr>
        </p:nvSpPr>
        <p:spPr>
          <a:xfrm>
            <a:off x="1141412" y="747252"/>
            <a:ext cx="9905999" cy="5702709"/>
          </a:xfrm>
        </p:spPr>
        <p:txBody>
          <a:bodyPr>
            <a:normAutofit fontScale="92500"/>
          </a:bodyPr>
          <a:lstStyle/>
          <a:p>
            <a:r>
              <a:rPr lang="en-US" sz="3600" dirty="0" smtClean="0"/>
              <a:t>Pros:</a:t>
            </a:r>
          </a:p>
          <a:p>
            <a:pPr lvl="1"/>
            <a:r>
              <a:rPr lang="en-US" sz="2400" dirty="0" smtClean="0"/>
              <a:t>It’s easy – in my opinion far easier than setting up </a:t>
            </a:r>
            <a:r>
              <a:rPr lang="en-US" sz="2400" dirty="0" err="1" smtClean="0"/>
              <a:t>LoTW</a:t>
            </a:r>
            <a:r>
              <a:rPr lang="en-US" sz="2400" dirty="0" smtClean="0"/>
              <a:t> </a:t>
            </a:r>
            <a:r>
              <a:rPr lang="en-US" sz="2400" dirty="0" smtClean="0"/>
              <a:t>log book</a:t>
            </a:r>
          </a:p>
          <a:p>
            <a:pPr lvl="1"/>
            <a:r>
              <a:rPr lang="en-US" sz="2400" dirty="0" smtClean="0"/>
              <a:t>It has an intuitive user interface</a:t>
            </a:r>
          </a:p>
          <a:p>
            <a:pPr lvl="1"/>
            <a:r>
              <a:rPr lang="en-US" sz="2400" dirty="0" smtClean="0"/>
              <a:t>There is an extensive support network if you want to extend it’s usefulness</a:t>
            </a:r>
          </a:p>
          <a:p>
            <a:pPr lvl="1"/>
            <a:r>
              <a:rPr lang="en-US" sz="2400" dirty="0" smtClean="0"/>
              <a:t>It has a lot more to offer than just electronic logging!</a:t>
            </a:r>
          </a:p>
          <a:p>
            <a:pPr lvl="1"/>
            <a:r>
              <a:rPr lang="en-US" sz="2400" dirty="0" smtClean="0"/>
              <a:t>No waiting - You can have your log book up and running in minutes</a:t>
            </a:r>
          </a:p>
          <a:p>
            <a:pPr lvl="1"/>
            <a:r>
              <a:rPr lang="en-US" sz="2400" dirty="0" smtClean="0"/>
              <a:t>It can integrate with </a:t>
            </a:r>
            <a:r>
              <a:rPr lang="en-US" sz="2400" dirty="0" err="1" smtClean="0"/>
              <a:t>LoTW</a:t>
            </a:r>
            <a:r>
              <a:rPr lang="en-US" sz="2400" dirty="0" smtClean="0"/>
              <a:t> – It recognizes </a:t>
            </a:r>
            <a:r>
              <a:rPr lang="en-US" sz="2400" dirty="0" err="1" smtClean="0"/>
              <a:t>LoTW</a:t>
            </a:r>
            <a:r>
              <a:rPr lang="en-US" sz="2400" dirty="0" smtClean="0"/>
              <a:t> confirmations</a:t>
            </a:r>
          </a:p>
          <a:p>
            <a:pPr lvl="1"/>
            <a:r>
              <a:rPr lang="en-US" sz="2400" dirty="0" smtClean="0"/>
              <a:t>Many more awards and certificates available than from ARRL</a:t>
            </a:r>
          </a:p>
          <a:p>
            <a:r>
              <a:rPr lang="en-US" sz="3600" dirty="0" smtClean="0"/>
              <a:t>Cons:</a:t>
            </a:r>
          </a:p>
          <a:p>
            <a:pPr lvl="1"/>
            <a:r>
              <a:rPr lang="en-US" sz="2400" dirty="0" smtClean="0"/>
              <a:t>Some features require a subscription of $35.95 year see: </a:t>
            </a:r>
            <a:r>
              <a:rPr lang="en-US" sz="2400" dirty="0">
                <a:hlinkClick r:id="rId3"/>
              </a:rPr>
              <a:t>Subscriptions – </a:t>
            </a:r>
            <a:r>
              <a:rPr lang="en-US" sz="2400" dirty="0" smtClean="0">
                <a:hlinkClick r:id="rId3"/>
              </a:rPr>
              <a:t>QRZ</a:t>
            </a:r>
            <a:endParaRPr lang="en-US" sz="2400" dirty="0" smtClean="0"/>
          </a:p>
          <a:p>
            <a:pPr lvl="1"/>
            <a:r>
              <a:rPr lang="en-US" sz="2400" dirty="0" smtClean="0"/>
              <a:t>Confirmations not recognized by ARRL (QSO’s don’t count toward ARRL Awards)</a:t>
            </a:r>
            <a:endParaRPr lang="en-US" sz="2400" dirty="0"/>
          </a:p>
        </p:txBody>
      </p:sp>
    </p:spTree>
    <p:extLst>
      <p:ext uri="{BB962C8B-B14F-4D97-AF65-F5344CB8AC3E}">
        <p14:creationId xmlns:p14="http://schemas.microsoft.com/office/powerpoint/2010/main" val="24581842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0"/>
            <a:ext cx="9905998" cy="955589"/>
          </a:xfrm>
        </p:spPr>
        <p:txBody>
          <a:bodyPr/>
          <a:lstStyle/>
          <a:p>
            <a:r>
              <a:rPr lang="en-US" dirty="0" smtClean="0"/>
              <a:t>Electronic Logging: QRZ</a:t>
            </a:r>
            <a:endParaRPr lang="en-US" dirty="0"/>
          </a:p>
        </p:txBody>
      </p:sp>
      <p:pic>
        <p:nvPicPr>
          <p:cNvPr id="6" name="Picture 5"/>
          <p:cNvPicPr>
            <a:picLocks noChangeAspect="1"/>
          </p:cNvPicPr>
          <p:nvPr/>
        </p:nvPicPr>
        <p:blipFill>
          <a:blip r:embed="rId3"/>
          <a:stretch>
            <a:fillRect/>
          </a:stretch>
        </p:blipFill>
        <p:spPr>
          <a:xfrm>
            <a:off x="1642947" y="955589"/>
            <a:ext cx="8533440" cy="5496101"/>
          </a:xfrm>
          <a:prstGeom prst="rect">
            <a:avLst/>
          </a:prstGeom>
        </p:spPr>
      </p:pic>
      <p:sp>
        <p:nvSpPr>
          <p:cNvPr id="3" name="TextBox 2"/>
          <p:cNvSpPr txBox="1"/>
          <p:nvPr/>
        </p:nvSpPr>
        <p:spPr>
          <a:xfrm>
            <a:off x="2088280" y="3477598"/>
            <a:ext cx="6559609" cy="369332"/>
          </a:xfrm>
          <a:prstGeom prst="rect">
            <a:avLst/>
          </a:prstGeom>
          <a:solidFill>
            <a:schemeClr val="accent1">
              <a:lumMod val="20000"/>
              <a:lumOff val="80000"/>
            </a:schemeClr>
          </a:solidFill>
          <a:ln>
            <a:solidFill>
              <a:schemeClr val="bg1"/>
            </a:solidFill>
          </a:ln>
        </p:spPr>
        <p:txBody>
          <a:bodyPr wrap="square" rtlCol="0">
            <a:spAutoFit/>
          </a:bodyPr>
          <a:lstStyle/>
          <a:p>
            <a:r>
              <a:rPr lang="en-US" dirty="0" smtClean="0">
                <a:solidFill>
                  <a:schemeClr val="bg1"/>
                </a:solidFill>
              </a:rPr>
              <a:t>Light green background means the QSO has been uploaded to </a:t>
            </a:r>
            <a:r>
              <a:rPr lang="en-US" dirty="0" err="1" smtClean="0">
                <a:solidFill>
                  <a:schemeClr val="bg1"/>
                </a:solidFill>
              </a:rPr>
              <a:t>LoTW</a:t>
            </a:r>
            <a:endParaRPr lang="en-US" dirty="0">
              <a:solidFill>
                <a:schemeClr val="bg1"/>
              </a:solidFill>
            </a:endParaRPr>
          </a:p>
        </p:txBody>
      </p:sp>
      <p:sp>
        <p:nvSpPr>
          <p:cNvPr id="7" name="TextBox 6"/>
          <p:cNvSpPr txBox="1"/>
          <p:nvPr/>
        </p:nvSpPr>
        <p:spPr>
          <a:xfrm>
            <a:off x="3939701" y="4302184"/>
            <a:ext cx="4708188" cy="369332"/>
          </a:xfrm>
          <a:prstGeom prst="rect">
            <a:avLst/>
          </a:prstGeom>
          <a:solidFill>
            <a:schemeClr val="accent1">
              <a:lumMod val="20000"/>
              <a:lumOff val="80000"/>
            </a:schemeClr>
          </a:solidFill>
          <a:ln>
            <a:solidFill>
              <a:schemeClr val="bg1"/>
            </a:solidFill>
          </a:ln>
        </p:spPr>
        <p:txBody>
          <a:bodyPr wrap="square" rtlCol="0">
            <a:spAutoFit/>
          </a:bodyPr>
          <a:lstStyle/>
          <a:p>
            <a:r>
              <a:rPr lang="en-US" dirty="0" smtClean="0">
                <a:solidFill>
                  <a:schemeClr val="bg1"/>
                </a:solidFill>
              </a:rPr>
              <a:t>Gold Star means it has been confirmed in QRZ</a:t>
            </a:r>
            <a:endParaRPr lang="en-US" dirty="0">
              <a:solidFill>
                <a:schemeClr val="bg1"/>
              </a:solidFill>
            </a:endParaRPr>
          </a:p>
        </p:txBody>
      </p:sp>
      <p:sp>
        <p:nvSpPr>
          <p:cNvPr id="8" name="TextBox 7"/>
          <p:cNvSpPr txBox="1"/>
          <p:nvPr/>
        </p:nvSpPr>
        <p:spPr>
          <a:xfrm>
            <a:off x="3939701" y="4964644"/>
            <a:ext cx="4680587" cy="369332"/>
          </a:xfrm>
          <a:prstGeom prst="rect">
            <a:avLst/>
          </a:prstGeom>
          <a:solidFill>
            <a:schemeClr val="accent1">
              <a:lumMod val="20000"/>
              <a:lumOff val="80000"/>
            </a:schemeClr>
          </a:solidFill>
          <a:ln>
            <a:solidFill>
              <a:schemeClr val="bg1"/>
            </a:solidFill>
          </a:ln>
        </p:spPr>
        <p:txBody>
          <a:bodyPr wrap="square" rtlCol="0">
            <a:spAutoFit/>
          </a:bodyPr>
          <a:lstStyle/>
          <a:p>
            <a:r>
              <a:rPr lang="en-US" dirty="0" smtClean="0">
                <a:solidFill>
                  <a:schemeClr val="bg1"/>
                </a:solidFill>
              </a:rPr>
              <a:t>Green circle means it’s been confirmed by </a:t>
            </a:r>
            <a:r>
              <a:rPr lang="en-US" dirty="0" err="1" smtClean="0">
                <a:solidFill>
                  <a:schemeClr val="bg1"/>
                </a:solidFill>
              </a:rPr>
              <a:t>LoTW</a:t>
            </a:r>
            <a:endParaRPr lang="en-US" dirty="0">
              <a:solidFill>
                <a:schemeClr val="bg1"/>
              </a:solidFill>
            </a:endParaRPr>
          </a:p>
        </p:txBody>
      </p:sp>
    </p:spTree>
    <p:extLst>
      <p:ext uri="{BB962C8B-B14F-4D97-AF65-F5344CB8AC3E}">
        <p14:creationId xmlns:p14="http://schemas.microsoft.com/office/powerpoint/2010/main" val="381489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2500"/>
                            </p:stCondLst>
                            <p:childTnLst>
                              <p:par>
                                <p:cTn id="9" presetID="2" presetClass="entr" presetSubtype="4"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3500"/>
                            </p:stCondLst>
                            <p:childTnLst>
                              <p:par>
                                <p:cTn id="14" presetID="26"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80">
                                          <p:stCondLst>
                                            <p:cond delay="0"/>
                                          </p:stCondLst>
                                        </p:cTn>
                                        <p:tgtEl>
                                          <p:spTgt spid="8"/>
                                        </p:tgtEl>
                                      </p:cBhvr>
                                    </p:animEffect>
                                    <p:anim calcmode="lin" valueType="num">
                                      <p:cBhvr>
                                        <p:cTn id="17"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2" dur="26">
                                          <p:stCondLst>
                                            <p:cond delay="650"/>
                                          </p:stCondLst>
                                        </p:cTn>
                                        <p:tgtEl>
                                          <p:spTgt spid="8"/>
                                        </p:tgtEl>
                                      </p:cBhvr>
                                      <p:to x="100000" y="60000"/>
                                    </p:animScale>
                                    <p:animScale>
                                      <p:cBhvr>
                                        <p:cTn id="23" dur="166" decel="50000">
                                          <p:stCondLst>
                                            <p:cond delay="676"/>
                                          </p:stCondLst>
                                        </p:cTn>
                                        <p:tgtEl>
                                          <p:spTgt spid="8"/>
                                        </p:tgtEl>
                                      </p:cBhvr>
                                      <p:to x="100000" y="100000"/>
                                    </p:animScale>
                                    <p:animScale>
                                      <p:cBhvr>
                                        <p:cTn id="24" dur="26">
                                          <p:stCondLst>
                                            <p:cond delay="1312"/>
                                          </p:stCondLst>
                                        </p:cTn>
                                        <p:tgtEl>
                                          <p:spTgt spid="8"/>
                                        </p:tgtEl>
                                      </p:cBhvr>
                                      <p:to x="100000" y="80000"/>
                                    </p:animScale>
                                    <p:animScale>
                                      <p:cBhvr>
                                        <p:cTn id="25" dur="166" decel="50000">
                                          <p:stCondLst>
                                            <p:cond delay="1338"/>
                                          </p:stCondLst>
                                        </p:cTn>
                                        <p:tgtEl>
                                          <p:spTgt spid="8"/>
                                        </p:tgtEl>
                                      </p:cBhvr>
                                      <p:to x="100000" y="100000"/>
                                    </p:animScale>
                                    <p:animScale>
                                      <p:cBhvr>
                                        <p:cTn id="26" dur="26">
                                          <p:stCondLst>
                                            <p:cond delay="1642"/>
                                          </p:stCondLst>
                                        </p:cTn>
                                        <p:tgtEl>
                                          <p:spTgt spid="8"/>
                                        </p:tgtEl>
                                      </p:cBhvr>
                                      <p:to x="100000" y="90000"/>
                                    </p:animScale>
                                    <p:animScale>
                                      <p:cBhvr>
                                        <p:cTn id="27" dur="166" decel="50000">
                                          <p:stCondLst>
                                            <p:cond delay="1668"/>
                                          </p:stCondLst>
                                        </p:cTn>
                                        <p:tgtEl>
                                          <p:spTgt spid="8"/>
                                        </p:tgtEl>
                                      </p:cBhvr>
                                      <p:to x="100000" y="100000"/>
                                    </p:animScale>
                                    <p:animScale>
                                      <p:cBhvr>
                                        <p:cTn id="28" dur="26">
                                          <p:stCondLst>
                                            <p:cond delay="1808"/>
                                          </p:stCondLst>
                                        </p:cTn>
                                        <p:tgtEl>
                                          <p:spTgt spid="8"/>
                                        </p:tgtEl>
                                      </p:cBhvr>
                                      <p:to x="100000" y="95000"/>
                                    </p:animScale>
                                    <p:animScale>
                                      <p:cBhvr>
                                        <p:cTn id="29"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786581"/>
          </a:xfrm>
        </p:spPr>
        <p:txBody>
          <a:bodyPr/>
          <a:lstStyle/>
          <a:p>
            <a:r>
              <a:rPr lang="en-US" dirty="0" smtClean="0"/>
              <a:t>QRZ QSO Details</a:t>
            </a:r>
            <a:endParaRPr lang="en-US" dirty="0"/>
          </a:p>
        </p:txBody>
      </p:sp>
      <p:pic>
        <p:nvPicPr>
          <p:cNvPr id="4" name="Picture 3"/>
          <p:cNvPicPr>
            <a:picLocks noChangeAspect="1"/>
          </p:cNvPicPr>
          <p:nvPr/>
        </p:nvPicPr>
        <p:blipFill>
          <a:blip r:embed="rId3"/>
          <a:stretch>
            <a:fillRect/>
          </a:stretch>
        </p:blipFill>
        <p:spPr>
          <a:xfrm>
            <a:off x="1525606" y="786581"/>
            <a:ext cx="8827761" cy="5702988"/>
          </a:xfrm>
          <a:prstGeom prst="rect">
            <a:avLst/>
          </a:prstGeom>
        </p:spPr>
      </p:pic>
    </p:spTree>
    <p:extLst>
      <p:ext uri="{BB962C8B-B14F-4D97-AF65-F5344CB8AC3E}">
        <p14:creationId xmlns:p14="http://schemas.microsoft.com/office/powerpoint/2010/main" val="27735705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1150374"/>
          </a:xfrm>
        </p:spPr>
        <p:txBody>
          <a:bodyPr/>
          <a:lstStyle/>
          <a:p>
            <a:r>
              <a:rPr lang="en-US" dirty="0" smtClean="0"/>
              <a:t>Setting Up QRZ Log Book</a:t>
            </a:r>
            <a:endParaRPr lang="en-US" dirty="0"/>
          </a:p>
        </p:txBody>
      </p:sp>
      <p:sp>
        <p:nvSpPr>
          <p:cNvPr id="3" name="Content Placeholder 2"/>
          <p:cNvSpPr>
            <a:spLocks noGrp="1"/>
          </p:cNvSpPr>
          <p:nvPr>
            <p:ph idx="1"/>
          </p:nvPr>
        </p:nvSpPr>
        <p:spPr>
          <a:xfrm>
            <a:off x="983473" y="1330465"/>
            <a:ext cx="9905999" cy="2998840"/>
          </a:xfrm>
        </p:spPr>
        <p:txBody>
          <a:bodyPr>
            <a:normAutofit lnSpcReduction="10000"/>
          </a:bodyPr>
          <a:lstStyle/>
          <a:p>
            <a:r>
              <a:rPr lang="en-US" sz="4000" dirty="0" smtClean="0"/>
              <a:t>If you plan to import or export your log book</a:t>
            </a:r>
            <a:r>
              <a:rPr lang="en-US" sz="4000" dirty="0"/>
              <a:t> </a:t>
            </a:r>
            <a:r>
              <a:rPr lang="en-US" sz="4000" dirty="0" smtClean="0"/>
              <a:t>or use a 3</a:t>
            </a:r>
            <a:r>
              <a:rPr lang="en-US" sz="4000" baseline="30000" dirty="0" smtClean="0"/>
              <a:t>rd</a:t>
            </a:r>
            <a:r>
              <a:rPr lang="en-US" sz="4000" dirty="0" smtClean="0"/>
              <a:t> party logging program to look up calls you will need to purchase a subscription: $35.95 per year.</a:t>
            </a:r>
          </a:p>
        </p:txBody>
      </p:sp>
    </p:spTree>
    <p:extLst>
      <p:ext uri="{BB962C8B-B14F-4D97-AF65-F5344CB8AC3E}">
        <p14:creationId xmlns:p14="http://schemas.microsoft.com/office/powerpoint/2010/main" val="15203896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117072"/>
            <a:ext cx="9905998" cy="866154"/>
          </a:xfrm>
        </p:spPr>
        <p:txBody>
          <a:bodyPr/>
          <a:lstStyle/>
          <a:p>
            <a:r>
              <a:rPr lang="en-US" dirty="0" smtClean="0"/>
              <a:t>Creating a QRZ Log Book</a:t>
            </a:r>
            <a:endParaRPr lang="en-US" dirty="0"/>
          </a:p>
        </p:txBody>
      </p:sp>
      <p:sp>
        <p:nvSpPr>
          <p:cNvPr id="11" name="TextBox 10"/>
          <p:cNvSpPr txBox="1"/>
          <p:nvPr/>
        </p:nvSpPr>
        <p:spPr>
          <a:xfrm>
            <a:off x="7290815" y="809187"/>
            <a:ext cx="4027966" cy="2308324"/>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t>From the QRZ Home Page Click on your call sign on the far right side of the page and then select “QRZ Logbook”</a:t>
            </a:r>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ü"/>
            </a:pPr>
            <a:r>
              <a:rPr lang="en-US" dirty="0" smtClean="0"/>
              <a:t>Then Select “New Log Book”</a:t>
            </a:r>
          </a:p>
          <a:p>
            <a:pPr marL="285750" indent="-285750">
              <a:buFont typeface="Wingdings" panose="05000000000000000000" pitchFamily="2" charset="2"/>
              <a:buChar char="ü"/>
            </a:pPr>
            <a:endParaRPr lang="en-US" dirty="0" smtClean="0"/>
          </a:p>
          <a:p>
            <a:pPr marL="285750" indent="-285750">
              <a:buFont typeface="Wingdings" panose="05000000000000000000" pitchFamily="2" charset="2"/>
              <a:buChar char="ü"/>
            </a:pPr>
            <a:r>
              <a:rPr lang="en-US" dirty="0" smtClean="0"/>
              <a:t>Enter in the call sign for the log book</a:t>
            </a:r>
          </a:p>
        </p:txBody>
      </p:sp>
      <p:pic>
        <p:nvPicPr>
          <p:cNvPr id="18" name="Picture 17"/>
          <p:cNvPicPr>
            <a:picLocks noChangeAspect="1"/>
          </p:cNvPicPr>
          <p:nvPr/>
        </p:nvPicPr>
        <p:blipFill>
          <a:blip r:embed="rId3"/>
          <a:stretch>
            <a:fillRect/>
          </a:stretch>
        </p:blipFill>
        <p:spPr>
          <a:xfrm>
            <a:off x="353568" y="886238"/>
            <a:ext cx="6864096" cy="1774263"/>
          </a:xfrm>
          <a:prstGeom prst="rect">
            <a:avLst/>
          </a:prstGeom>
        </p:spPr>
      </p:pic>
      <p:sp>
        <p:nvSpPr>
          <p:cNvPr id="5" name="Oval 4"/>
          <p:cNvSpPr/>
          <p:nvPr/>
        </p:nvSpPr>
        <p:spPr>
          <a:xfrm>
            <a:off x="5895615" y="2053639"/>
            <a:ext cx="895524" cy="364919"/>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flipH="1">
            <a:off x="6583680" y="1304470"/>
            <a:ext cx="865632" cy="74916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p:nvPicPr>
        <p:blipFill>
          <a:blip r:embed="rId4"/>
          <a:stretch>
            <a:fillRect/>
          </a:stretch>
        </p:blipFill>
        <p:spPr>
          <a:xfrm>
            <a:off x="353568" y="2847106"/>
            <a:ext cx="3695442" cy="2989958"/>
          </a:xfrm>
          <a:prstGeom prst="rect">
            <a:avLst/>
          </a:prstGeom>
        </p:spPr>
      </p:pic>
      <p:sp>
        <p:nvSpPr>
          <p:cNvPr id="24" name="Oval 23"/>
          <p:cNvSpPr/>
          <p:nvPr/>
        </p:nvSpPr>
        <p:spPr>
          <a:xfrm>
            <a:off x="255398" y="5245258"/>
            <a:ext cx="1353945" cy="364919"/>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Arrow Connector 25"/>
          <p:cNvCxnSpPr/>
          <p:nvPr/>
        </p:nvCxnSpPr>
        <p:spPr>
          <a:xfrm flipH="1">
            <a:off x="1609343" y="2418558"/>
            <a:ext cx="5839970" cy="300915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30" name="Picture 29"/>
          <p:cNvPicPr>
            <a:picLocks noChangeAspect="1"/>
          </p:cNvPicPr>
          <p:nvPr/>
        </p:nvPicPr>
        <p:blipFill>
          <a:blip r:embed="rId5"/>
          <a:stretch>
            <a:fillRect/>
          </a:stretch>
        </p:blipFill>
        <p:spPr>
          <a:xfrm>
            <a:off x="3926474" y="4528063"/>
            <a:ext cx="4833805" cy="1799308"/>
          </a:xfrm>
          <a:prstGeom prst="rect">
            <a:avLst/>
          </a:prstGeom>
        </p:spPr>
      </p:pic>
      <p:sp>
        <p:nvSpPr>
          <p:cNvPr id="31" name="Oval 30"/>
          <p:cNvSpPr/>
          <p:nvPr/>
        </p:nvSpPr>
        <p:spPr>
          <a:xfrm>
            <a:off x="4049010" y="5717298"/>
            <a:ext cx="1353945" cy="364919"/>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H="1">
            <a:off x="4851148" y="3124052"/>
            <a:ext cx="2439667" cy="261948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145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right)">
                                      <p:cBhvr>
                                        <p:cTn id="12" dur="500"/>
                                        <p:tgtEl>
                                          <p:spTgt spid="26"/>
                                        </p:tgtEl>
                                      </p:cBhvr>
                                    </p:animEffect>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barn(inVertical)">
                                      <p:cBhvr>
                                        <p:cTn id="16" dur="5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1000"/>
                                        <p:tgtEl>
                                          <p:spTgt spid="30"/>
                                        </p:tgtEl>
                                      </p:cBhvr>
                                    </p:animEffect>
                                    <p:anim calcmode="lin" valueType="num">
                                      <p:cBhvr>
                                        <p:cTn id="22" dur="1000" fill="hold"/>
                                        <p:tgtEl>
                                          <p:spTgt spid="30"/>
                                        </p:tgtEl>
                                        <p:attrNameLst>
                                          <p:attrName>ppt_x</p:attrName>
                                        </p:attrNameLst>
                                      </p:cBhvr>
                                      <p:tavLst>
                                        <p:tav tm="0">
                                          <p:val>
                                            <p:strVal val="#ppt_x"/>
                                          </p:val>
                                        </p:tav>
                                        <p:tav tm="100000">
                                          <p:val>
                                            <p:strVal val="#ppt_x"/>
                                          </p:val>
                                        </p:tav>
                                      </p:tavLst>
                                    </p:anim>
                                    <p:anim calcmode="lin" valueType="num">
                                      <p:cBhvr>
                                        <p:cTn id="23" dur="1000" fill="hold"/>
                                        <p:tgtEl>
                                          <p:spTgt spid="30"/>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2" presetClass="entr" presetSubtype="2"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right)">
                                      <p:cBhvr>
                                        <p:cTn id="27" dur="500"/>
                                        <p:tgtEl>
                                          <p:spTgt spid="32"/>
                                        </p:tgtEl>
                                      </p:cBhvr>
                                    </p:animEffect>
                                  </p:childTnLst>
                                </p:cTn>
                              </p:par>
                            </p:childTnLst>
                          </p:cTn>
                        </p:par>
                        <p:par>
                          <p:cTn id="28" fill="hold">
                            <p:stCondLst>
                              <p:cond delay="1500"/>
                            </p:stCondLst>
                            <p:childTnLst>
                              <p:par>
                                <p:cTn id="29" presetID="1"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1097280"/>
          </a:xfrm>
        </p:spPr>
        <p:txBody>
          <a:bodyPr/>
          <a:lstStyle/>
          <a:p>
            <a:r>
              <a:rPr lang="en-US" dirty="0" smtClean="0"/>
              <a:t>Creating a QRZ Log Book</a:t>
            </a:r>
            <a:endParaRPr lang="en-US" dirty="0"/>
          </a:p>
        </p:txBody>
      </p:sp>
      <p:sp>
        <p:nvSpPr>
          <p:cNvPr id="3" name="Content Placeholder 2"/>
          <p:cNvSpPr>
            <a:spLocks noGrp="1"/>
          </p:cNvSpPr>
          <p:nvPr>
            <p:ph idx="1"/>
          </p:nvPr>
        </p:nvSpPr>
        <p:spPr>
          <a:xfrm>
            <a:off x="1141413" y="938784"/>
            <a:ext cx="9905999" cy="5462016"/>
          </a:xfrm>
        </p:spPr>
        <p:txBody>
          <a:bodyPr>
            <a:normAutofit/>
          </a:bodyPr>
          <a:lstStyle/>
          <a:p>
            <a:r>
              <a:rPr lang="en-US" dirty="0" smtClean="0"/>
              <a:t>After you enter in the call sign you will be asked to enter the following information:  Be Prepared!</a:t>
            </a:r>
          </a:p>
          <a:p>
            <a:pPr lvl="1"/>
            <a:r>
              <a:rPr lang="en-US" dirty="0" smtClean="0"/>
              <a:t>Log Book Name</a:t>
            </a:r>
          </a:p>
          <a:p>
            <a:pPr lvl="1"/>
            <a:r>
              <a:rPr lang="en-US" dirty="0" smtClean="0"/>
              <a:t>Start Date (date of first QSO)</a:t>
            </a:r>
          </a:p>
          <a:p>
            <a:pPr lvl="1"/>
            <a:r>
              <a:rPr lang="en-US" dirty="0" smtClean="0"/>
              <a:t>End Date (date of last QSO)  Suggestion: I put in my license expiration date.  You can change this date later.</a:t>
            </a:r>
          </a:p>
          <a:p>
            <a:pPr lvl="1"/>
            <a:r>
              <a:rPr lang="en-US" dirty="0" smtClean="0"/>
              <a:t>Other Users</a:t>
            </a:r>
          </a:p>
          <a:p>
            <a:pPr lvl="1"/>
            <a:r>
              <a:rPr lang="en-US" dirty="0" smtClean="0"/>
              <a:t>Log QTH</a:t>
            </a:r>
          </a:p>
          <a:p>
            <a:pPr lvl="1"/>
            <a:r>
              <a:rPr lang="en-US" dirty="0" err="1" smtClean="0"/>
              <a:t>Lat</a:t>
            </a:r>
            <a:r>
              <a:rPr lang="en-US" dirty="0" smtClean="0"/>
              <a:t>, Long, and Grid (accepts a 6 digit grid)</a:t>
            </a:r>
          </a:p>
          <a:p>
            <a:pPr lvl="1"/>
            <a:r>
              <a:rPr lang="en-US" dirty="0" smtClean="0"/>
              <a:t>CQ Zone (for Utah this is 3)</a:t>
            </a:r>
          </a:p>
          <a:p>
            <a:pPr lvl="1"/>
            <a:r>
              <a:rPr lang="en-US" dirty="0" smtClean="0"/>
              <a:t>ITU Zone (for Utah this is 6)</a:t>
            </a:r>
          </a:p>
          <a:p>
            <a:pPr lvl="1"/>
            <a:r>
              <a:rPr lang="en-US" dirty="0" smtClean="0"/>
              <a:t>There are some other questions which are all optional.</a:t>
            </a:r>
            <a:endParaRPr lang="en-US" dirty="0"/>
          </a:p>
        </p:txBody>
      </p:sp>
    </p:spTree>
    <p:extLst>
      <p:ext uri="{BB962C8B-B14F-4D97-AF65-F5344CB8AC3E}">
        <p14:creationId xmlns:p14="http://schemas.microsoft.com/office/powerpoint/2010/main" val="42494949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1048512"/>
          </a:xfrm>
        </p:spPr>
        <p:txBody>
          <a:bodyPr/>
          <a:lstStyle/>
          <a:p>
            <a:r>
              <a:rPr lang="en-US" dirty="0" smtClean="0"/>
              <a:t>Importing your Current Logbook</a:t>
            </a:r>
            <a:endParaRPr lang="en-US" dirty="0"/>
          </a:p>
        </p:txBody>
      </p:sp>
      <p:sp>
        <p:nvSpPr>
          <p:cNvPr id="3" name="Content Placeholder 2"/>
          <p:cNvSpPr>
            <a:spLocks noGrp="1"/>
          </p:cNvSpPr>
          <p:nvPr>
            <p:ph idx="1"/>
          </p:nvPr>
        </p:nvSpPr>
        <p:spPr>
          <a:xfrm>
            <a:off x="1141413" y="1048512"/>
            <a:ext cx="9905999" cy="3541714"/>
          </a:xfrm>
        </p:spPr>
        <p:txBody>
          <a:bodyPr>
            <a:noAutofit/>
          </a:bodyPr>
          <a:lstStyle/>
          <a:p>
            <a:r>
              <a:rPr lang="en-US" sz="3600" dirty="0" smtClean="0"/>
              <a:t>If you have been using an electronic log book export you log book to a ADIF file.  Make sure you know where you have exported your logbook to.  In the video the exported file is in the root of my documents folder.</a:t>
            </a:r>
          </a:p>
          <a:p>
            <a:r>
              <a:rPr lang="en-US" sz="3600" dirty="0" smtClean="0"/>
              <a:t>Watch the </a:t>
            </a:r>
            <a:r>
              <a:rPr lang="en-US" sz="3600" dirty="0" err="1" smtClean="0"/>
              <a:t>QRZImport</a:t>
            </a:r>
            <a:r>
              <a:rPr lang="en-US" sz="3600" dirty="0" smtClean="0"/>
              <a:t> video  </a:t>
            </a:r>
            <a:endParaRPr lang="en-US" sz="3600" dirty="0"/>
          </a:p>
        </p:txBody>
      </p:sp>
    </p:spTree>
    <p:extLst>
      <p:ext uri="{BB962C8B-B14F-4D97-AF65-F5344CB8AC3E}">
        <p14:creationId xmlns:p14="http://schemas.microsoft.com/office/powerpoint/2010/main" val="31073640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924232"/>
          </a:xfrm>
        </p:spPr>
        <p:txBody>
          <a:bodyPr/>
          <a:lstStyle/>
          <a:p>
            <a:r>
              <a:rPr lang="en-US" dirty="0" smtClean="0"/>
              <a:t>QRZ Import</a:t>
            </a:r>
            <a:endParaRPr lang="en-US" dirty="0"/>
          </a:p>
        </p:txBody>
      </p:sp>
      <p:pic>
        <p:nvPicPr>
          <p:cNvPr id="4" name="QRZ-Import">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141413" y="776747"/>
            <a:ext cx="9905998" cy="5572435"/>
          </a:xfrm>
        </p:spPr>
      </p:pic>
    </p:spTree>
    <p:extLst>
      <p:ext uri="{BB962C8B-B14F-4D97-AF65-F5344CB8AC3E}">
        <p14:creationId xmlns:p14="http://schemas.microsoft.com/office/powerpoint/2010/main" val="14952390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1002890"/>
          </a:xfrm>
        </p:spPr>
        <p:txBody>
          <a:bodyPr/>
          <a:lstStyle/>
          <a:p>
            <a:r>
              <a:rPr lang="en-US" dirty="0" smtClean="0"/>
              <a:t>QRZ </a:t>
            </a:r>
            <a:r>
              <a:rPr lang="en-US" dirty="0" err="1" smtClean="0"/>
              <a:t>LogBook</a:t>
            </a:r>
            <a:r>
              <a:rPr lang="en-US" dirty="0" smtClean="0"/>
              <a:t> Export</a:t>
            </a:r>
            <a:endParaRPr lang="en-US" dirty="0"/>
          </a:p>
        </p:txBody>
      </p:sp>
      <p:pic>
        <p:nvPicPr>
          <p:cNvPr id="4" name="QRZExpor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41413" y="1002890"/>
            <a:ext cx="9537290" cy="5364726"/>
          </a:xfrm>
          <a:prstGeom prst="rect">
            <a:avLst/>
          </a:prstGeom>
        </p:spPr>
      </p:pic>
    </p:spTree>
    <p:extLst>
      <p:ext uri="{BB962C8B-B14F-4D97-AF65-F5344CB8AC3E}">
        <p14:creationId xmlns:p14="http://schemas.microsoft.com/office/powerpoint/2010/main" val="23805938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786581"/>
          </a:xfrm>
        </p:spPr>
        <p:txBody>
          <a:bodyPr/>
          <a:lstStyle/>
          <a:p>
            <a:r>
              <a:rPr lang="en-US" dirty="0" smtClean="0"/>
              <a:t>Importing FT8 Log to QRZ</a:t>
            </a:r>
            <a:endParaRPr lang="en-US" dirty="0"/>
          </a:p>
        </p:txBody>
      </p:sp>
      <p:pic>
        <p:nvPicPr>
          <p:cNvPr id="4" name="ImportingFT8 Lo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43091" y="786581"/>
            <a:ext cx="9811722" cy="5519093"/>
          </a:xfrm>
          <a:prstGeom prst="rect">
            <a:avLst/>
          </a:prstGeom>
        </p:spPr>
      </p:pic>
      <p:sp>
        <p:nvSpPr>
          <p:cNvPr id="5" name="TextBox 4"/>
          <p:cNvSpPr txBox="1"/>
          <p:nvPr/>
        </p:nvSpPr>
        <p:spPr>
          <a:xfrm>
            <a:off x="1319514" y="2731625"/>
            <a:ext cx="9641865" cy="1631216"/>
          </a:xfrm>
          <a:prstGeom prst="rect">
            <a:avLst/>
          </a:prstGeom>
          <a:noFill/>
        </p:spPr>
        <p:txBody>
          <a:bodyPr wrap="square" rtlCol="0">
            <a:spAutoFit/>
          </a:bodyPr>
          <a:lstStyle/>
          <a:p>
            <a:pPr algn="ctr"/>
            <a:r>
              <a:rPr lang="en-US" sz="2000" dirty="0" smtClean="0">
                <a:solidFill>
                  <a:schemeClr val="bg1"/>
                </a:solidFill>
              </a:rPr>
              <a:t>My FT8 Log is in:  C:\users\eemorgan.000\AppData\Local\WSJT-X\wsjtx_log.adi</a:t>
            </a:r>
          </a:p>
          <a:p>
            <a:pPr algn="ctr"/>
            <a:endParaRPr lang="en-US" sz="2000" dirty="0">
              <a:solidFill>
                <a:schemeClr val="bg1"/>
              </a:solidFill>
            </a:endParaRPr>
          </a:p>
          <a:p>
            <a:pPr algn="ctr"/>
            <a:r>
              <a:rPr lang="en-US" sz="2000" dirty="0" smtClean="0">
                <a:solidFill>
                  <a:schemeClr val="bg1"/>
                </a:solidFill>
              </a:rPr>
              <a:t>It will most likely in the same place but instead of eemorgan.000 it will be your login name:</a:t>
            </a:r>
          </a:p>
          <a:p>
            <a:pPr algn="ctr"/>
            <a:endParaRPr lang="en-US" sz="2000" dirty="0" smtClean="0">
              <a:solidFill>
                <a:schemeClr val="bg1"/>
              </a:solidFill>
            </a:endParaRPr>
          </a:p>
          <a:p>
            <a:pPr algn="ctr"/>
            <a:r>
              <a:rPr lang="en-US" sz="2000" dirty="0">
                <a:solidFill>
                  <a:schemeClr val="bg1"/>
                </a:solidFill>
              </a:rPr>
              <a:t>C:\</a:t>
            </a:r>
            <a:r>
              <a:rPr lang="en-US" sz="2000" dirty="0" smtClean="0">
                <a:solidFill>
                  <a:schemeClr val="bg1"/>
                </a:solidFill>
              </a:rPr>
              <a:t>users\</a:t>
            </a:r>
            <a:r>
              <a:rPr lang="en-US" sz="2000" i="1" dirty="0" smtClean="0">
                <a:solidFill>
                  <a:schemeClr val="bg1"/>
                </a:solidFill>
              </a:rPr>
              <a:t>[your login name]</a:t>
            </a:r>
            <a:r>
              <a:rPr lang="en-US" sz="2000" dirty="0" smtClean="0">
                <a:solidFill>
                  <a:schemeClr val="bg1"/>
                </a:solidFill>
              </a:rPr>
              <a:t>\</a:t>
            </a:r>
            <a:r>
              <a:rPr lang="en-US" sz="2000" dirty="0" err="1" smtClean="0">
                <a:solidFill>
                  <a:schemeClr val="bg1"/>
                </a:solidFill>
              </a:rPr>
              <a:t>AppData</a:t>
            </a:r>
            <a:r>
              <a:rPr lang="en-US" sz="2000" dirty="0" smtClean="0">
                <a:solidFill>
                  <a:schemeClr val="bg1"/>
                </a:solidFill>
              </a:rPr>
              <a:t>\Local\WSJT-X\</a:t>
            </a:r>
            <a:r>
              <a:rPr lang="en-US" sz="2000" dirty="0" err="1" smtClean="0">
                <a:solidFill>
                  <a:schemeClr val="bg1"/>
                </a:solidFill>
              </a:rPr>
              <a:t>wsjtx_log.adi</a:t>
            </a:r>
            <a:endParaRPr lang="en-US" sz="2000" dirty="0">
              <a:solidFill>
                <a:schemeClr val="bg1"/>
              </a:solidFill>
            </a:endParaRPr>
          </a:p>
        </p:txBody>
      </p:sp>
    </p:spTree>
    <p:extLst>
      <p:ext uri="{BB962C8B-B14F-4D97-AF65-F5344CB8AC3E}">
        <p14:creationId xmlns:p14="http://schemas.microsoft.com/office/powerpoint/2010/main" val="3388579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md type="call" cmd="stop">
                                      <p:cBhvr>
                                        <p:cTn id="8" dur="1">
                                          <p:stCondLst>
                                            <p:cond delay="499"/>
                                          </p:stCondLst>
                                        </p:cTn>
                                        <p:tgtEl>
                                          <p:spTgt spid="4"/>
                                        </p:tgtEl>
                                      </p:cBhvr>
                                    </p:cmd>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4"/>
                </p:tgtEl>
              </p:cMediaNode>
            </p:video>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1478570"/>
          </a:xfrm>
        </p:spPr>
        <p:txBody>
          <a:bodyPr/>
          <a:lstStyle/>
          <a:p>
            <a:r>
              <a:rPr lang="en-US" dirty="0" smtClean="0"/>
              <a:t>Setting up LOTW in QRZ</a:t>
            </a:r>
            <a:endParaRPr lang="en-US" dirty="0"/>
          </a:p>
        </p:txBody>
      </p:sp>
      <p:pic>
        <p:nvPicPr>
          <p:cNvPr id="4" name="Picture 3"/>
          <p:cNvPicPr>
            <a:picLocks noChangeAspect="1"/>
          </p:cNvPicPr>
          <p:nvPr/>
        </p:nvPicPr>
        <p:blipFill>
          <a:blip r:embed="rId3"/>
          <a:stretch>
            <a:fillRect/>
          </a:stretch>
        </p:blipFill>
        <p:spPr>
          <a:xfrm>
            <a:off x="1795185" y="1253306"/>
            <a:ext cx="8066446" cy="5211156"/>
          </a:xfrm>
          <a:prstGeom prst="rect">
            <a:avLst/>
          </a:prstGeom>
        </p:spPr>
      </p:pic>
      <p:sp>
        <p:nvSpPr>
          <p:cNvPr id="5" name="Rectangle 4"/>
          <p:cNvSpPr/>
          <p:nvPr/>
        </p:nvSpPr>
        <p:spPr>
          <a:xfrm>
            <a:off x="2097731" y="2826624"/>
            <a:ext cx="7218131"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b="1" cap="none" spc="0" dirty="0" smtClean="0">
                <a:ln/>
                <a:solidFill>
                  <a:schemeClr val="accent3"/>
                </a:solidFill>
                <a:effectLst/>
              </a:rPr>
              <a:t>Read the Quick Start Guide!</a:t>
            </a:r>
            <a:endParaRPr lang="en-US" sz="4800" b="1" cap="none" spc="0" dirty="0">
              <a:ln/>
              <a:solidFill>
                <a:schemeClr val="accent3"/>
              </a:solidFill>
              <a:effectLst/>
            </a:endParaRPr>
          </a:p>
        </p:txBody>
      </p:sp>
      <p:sp>
        <p:nvSpPr>
          <p:cNvPr id="6" name="Down Arrow 5"/>
          <p:cNvSpPr/>
          <p:nvPr/>
        </p:nvSpPr>
        <p:spPr>
          <a:xfrm>
            <a:off x="6331352" y="3657621"/>
            <a:ext cx="937549" cy="486115"/>
          </a:xfrm>
          <a:prstGeom prst="down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7209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4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0"/>
            <a:ext cx="9905998" cy="914400"/>
          </a:xfrm>
        </p:spPr>
        <p:txBody>
          <a:bodyPr>
            <a:normAutofit/>
          </a:bodyPr>
          <a:lstStyle/>
          <a:p>
            <a:r>
              <a:rPr lang="en-US" dirty="0" smtClean="0"/>
              <a:t>Uploading QRZ Logbook Entries to </a:t>
            </a:r>
            <a:r>
              <a:rPr lang="en-US" dirty="0" err="1" smtClean="0"/>
              <a:t>LoTW</a:t>
            </a:r>
            <a:endParaRPr lang="en-US" dirty="0"/>
          </a:p>
        </p:txBody>
      </p:sp>
      <p:pic>
        <p:nvPicPr>
          <p:cNvPr id="5" name="Uploading to LoTW">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2052" y="914400"/>
            <a:ext cx="9582083" cy="5389921"/>
          </a:xfrm>
          <a:prstGeom prst="rect">
            <a:avLst/>
          </a:prstGeom>
        </p:spPr>
      </p:pic>
    </p:spTree>
    <p:extLst>
      <p:ext uri="{BB962C8B-B14F-4D97-AF65-F5344CB8AC3E}">
        <p14:creationId xmlns:p14="http://schemas.microsoft.com/office/powerpoint/2010/main" val="39972215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903" y="0"/>
            <a:ext cx="9905998" cy="806245"/>
          </a:xfrm>
        </p:spPr>
        <p:txBody>
          <a:bodyPr/>
          <a:lstStyle/>
          <a:p>
            <a:r>
              <a:rPr lang="en-US" dirty="0" smtClean="0"/>
              <a:t>Importing from LOTW to QRZ</a:t>
            </a:r>
            <a:endParaRPr lang="en-US" dirty="0"/>
          </a:p>
        </p:txBody>
      </p:sp>
      <p:pic>
        <p:nvPicPr>
          <p:cNvPr id="4" name="Importing from LoTW">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29902" y="737417"/>
            <a:ext cx="9561329" cy="5378247"/>
          </a:xfrm>
          <a:prstGeom prst="rect">
            <a:avLst/>
          </a:prstGeom>
        </p:spPr>
      </p:pic>
    </p:spTree>
    <p:extLst>
      <p:ext uri="{BB962C8B-B14F-4D97-AF65-F5344CB8AC3E}">
        <p14:creationId xmlns:p14="http://schemas.microsoft.com/office/powerpoint/2010/main" val="15112596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8600" y="2417821"/>
            <a:ext cx="7383155" cy="1478570"/>
          </a:xfrm>
        </p:spPr>
        <p:txBody>
          <a:bodyPr>
            <a:noAutofit/>
          </a:bodyPr>
          <a:lstStyle/>
          <a:p>
            <a:r>
              <a:rPr lang="en-US" sz="9600" dirty="0" smtClean="0"/>
              <a:t>Questions?</a:t>
            </a:r>
            <a:endParaRPr lang="en-US" sz="9600" dirty="0"/>
          </a:p>
        </p:txBody>
      </p:sp>
    </p:spTree>
    <p:extLst>
      <p:ext uri="{BB962C8B-B14F-4D97-AF65-F5344CB8AC3E}">
        <p14:creationId xmlns:p14="http://schemas.microsoft.com/office/powerpoint/2010/main" val="262496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985</TotalTime>
  <Words>4544</Words>
  <Application>Microsoft Office PowerPoint</Application>
  <PresentationFormat>Widescreen</PresentationFormat>
  <Paragraphs>229</Paragraphs>
  <Slides>37</Slides>
  <Notes>33</Notes>
  <HiddenSlides>0</HiddenSlides>
  <MMClips>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Lemon</vt:lpstr>
      <vt:lpstr>Trebuchet MS</vt:lpstr>
      <vt:lpstr>Tw Cen MT</vt:lpstr>
      <vt:lpstr>Wingdings</vt:lpstr>
      <vt:lpstr>Circuit</vt:lpstr>
      <vt:lpstr>Electronic Logging</vt:lpstr>
      <vt:lpstr>Agenda</vt:lpstr>
      <vt:lpstr>A brief History of Logging</vt:lpstr>
      <vt:lpstr>Example of a QSL CARD from 1940</vt:lpstr>
      <vt:lpstr>The Evolution of the QSL Card</vt:lpstr>
      <vt:lpstr>Why do we log QSO’s Today?</vt:lpstr>
      <vt:lpstr>What is Confirmation?</vt:lpstr>
      <vt:lpstr>A just in case you were wondering</vt:lpstr>
      <vt:lpstr>And A long came the Computer (1977)</vt:lpstr>
      <vt:lpstr>Sample Logging Program from 1981</vt:lpstr>
      <vt:lpstr>And Along Came the Computer (1977)</vt:lpstr>
      <vt:lpstr>Logging Software</vt:lpstr>
      <vt:lpstr>And then Along came the Internet (1969)</vt:lpstr>
      <vt:lpstr>What’s an ADIF:  Amateur Data Interchange Format </vt:lpstr>
      <vt:lpstr>What does an Electronic Log Look Like?</vt:lpstr>
      <vt:lpstr>PowerPoint Presentation</vt:lpstr>
      <vt:lpstr>LOTW: Pros and Cons</vt:lpstr>
      <vt:lpstr>Electronic Logging: LoTW</vt:lpstr>
      <vt:lpstr>LoTW QSO Details</vt:lpstr>
      <vt:lpstr>Setting Up LoTW Logbook</vt:lpstr>
      <vt:lpstr>LoTW Quick Start Guide</vt:lpstr>
      <vt:lpstr>Setting Up Trusted QSL (TQSL)</vt:lpstr>
      <vt:lpstr>PowerPoint Presentation</vt:lpstr>
      <vt:lpstr>QRZ: Pros and Cons</vt:lpstr>
      <vt:lpstr>Electronic Logging: QRZ</vt:lpstr>
      <vt:lpstr>QRZ QSO Details</vt:lpstr>
      <vt:lpstr>Setting Up QRZ Log Book</vt:lpstr>
      <vt:lpstr>Creating a QRZ Log Book</vt:lpstr>
      <vt:lpstr>Creating a QRZ Log Book</vt:lpstr>
      <vt:lpstr>Importing your Current Logbook</vt:lpstr>
      <vt:lpstr>QRZ Import</vt:lpstr>
      <vt:lpstr>QRZ LogBook Export</vt:lpstr>
      <vt:lpstr>Importing FT8 Log to QRZ</vt:lpstr>
      <vt:lpstr>Setting up LOTW in QRZ</vt:lpstr>
      <vt:lpstr>Uploading QRZ Logbook Entries to LoTW</vt:lpstr>
      <vt:lpstr>Importing from LOTW to QRZ</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Electronic Logging</dc:title>
  <dc:creator>Eugene Morgan</dc:creator>
  <cp:lastModifiedBy>Eugene Morgan</cp:lastModifiedBy>
  <cp:revision>103</cp:revision>
  <dcterms:created xsi:type="dcterms:W3CDTF">2023-02-21T17:50:05Z</dcterms:created>
  <dcterms:modified xsi:type="dcterms:W3CDTF">2023-03-17T18:14:53Z</dcterms:modified>
</cp:coreProperties>
</file>